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96" r:id="rId3"/>
    <p:sldId id="281" r:id="rId4"/>
    <p:sldId id="294" r:id="rId5"/>
    <p:sldId id="297" r:id="rId6"/>
  </p:sldIdLst>
  <p:sldSz cx="6858000" cy="9144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8561" autoAdjust="0"/>
  </p:normalViewPr>
  <p:slideViewPr>
    <p:cSldViewPr>
      <p:cViewPr>
        <p:scale>
          <a:sx n="98" d="100"/>
          <a:sy n="98" d="100"/>
        </p:scale>
        <p:origin x="-1272" y="3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96"/>
      </p:cViewPr>
      <p:guideLst>
        <p:guide orient="horz" pos="3132"/>
        <p:guide pos="21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E14427B8-51F9-4931-B033-25ECE9745F0E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46125"/>
            <a:ext cx="27955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8BD6F95D-C291-4DF1-A4A6-B3FC414282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0271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2B363E-DE38-4FBE-91FA-B7799E71425E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D6F95D-C291-4DF1-A4A6-B3FC4142823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4830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№ п/п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Наименование статьи затрат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Ед. изм.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Фактические показатели законченный 2020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транспортировка газа через ГРУ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1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Материалы для текущего ремонта автомашин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623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96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в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т.ч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. с/с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619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95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р/п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  4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  1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2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Обслуживание ВДГО  (материалы)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1 045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2 089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в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т.ч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. с/с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1 045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2 089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р/п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 -  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 -  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3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Рем.-сервисное обслуживание машин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1 210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364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в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т.ч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. с/с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1 049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343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р/п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162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21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4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Ремонт  ГРУ  (материалы)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2 141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2 122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в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т.ч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. с/с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2 141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2 122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р/п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 -  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 -  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5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Ремонт баллонов  (материалы)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1 677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252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в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т.ч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. с/с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1 677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252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р/п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 -  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 -  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6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Ремонт измерительных приборов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196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29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в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т.ч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. с/с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196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29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р/п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 -  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 -  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7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Ремонт оборудования  (материалы)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176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26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в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т.ч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. с/с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176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26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р/п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 -  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 -  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8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Ремонт оборудования ГНС (материалы)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1 254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188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в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т.ч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. с/с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1 254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188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р/п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 -  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 -  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9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Ремонт цехов  (материалы)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144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27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в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т.ч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. с/с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144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27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р/п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 -  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 -  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10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Ремонтно-строительные работы  (материалы)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62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29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в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т.ч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. с/с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62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29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р/п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 -  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 -  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11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Ремонт оргтехники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14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  6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в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т.ч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. с/с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  4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  4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р/п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Arial"/>
              </a:rPr>
              <a:t>тыс.тенге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10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       2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000000"/>
                </a:solidFill>
                <a:effectLst/>
                <a:latin typeface="+mn-lt"/>
              </a:rPr>
              <a:t> 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Всего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8 542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000000"/>
                </a:solidFill>
                <a:effectLst/>
                <a:latin typeface="Arial"/>
              </a:rPr>
              <a:t>               5 229  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D6F95D-C291-4DF1-A4A6-B3FC4142823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2733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439B8-0441-45CD-8B71-3353E005EE99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351A5-5CD7-476A-86E0-D5BBF95DD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39105-0D22-483A-92A7-2DA966E5824B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A8636-D0DB-42DF-A6EF-099CFE9A5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14211-FB06-4BE6-9A20-364E80DBBDD5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CF89E-968D-4608-A377-5D8F281815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56DB2-7CC5-4326-B6A8-0227F1E1A503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29099-CCF6-48F4-B09A-FEC2D6031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279A3-6962-44E9-85D2-53A0CA626C05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1EC89-AB3F-45E2-BE64-31FF69896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14E07-1923-4964-B3D6-025BB4BB55E8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A3665-4F01-4210-96B2-FFCD053E6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A672A-A9F1-4867-84C8-53E30232031B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A02DA-6781-45AE-996D-A6C989A1F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34BD0-1377-402A-94E6-D111A2ACC872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666E0-A61F-4DF7-81B0-7B7AD13CB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88CC7-A6C1-4553-9979-944664FCA605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C0B02-3088-4141-822C-D50CB174A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9A0D1-3817-4E71-8E34-6F29A5B2F50A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1B3EB-61A4-4BD2-A7B1-40CA544E8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D981-E2A7-4976-8FB3-DD7A45DBCF98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D06E1-38F4-45D9-8E78-D295EE56B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CD4D3C3-4FC0-48F7-AE95-37DE2ED2381C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A2C1672-F75D-4EFD-8F4C-C381496F2C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0688" y="1835696"/>
            <a:ext cx="56886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Отчет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о регулируемой деятельности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ТОО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</a:rPr>
              <a:t>AlemGaz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»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за 2021год.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4" y="827584"/>
            <a:ext cx="6172200" cy="2477095"/>
          </a:xfrm>
        </p:spPr>
        <p:txBody>
          <a:bodyPr/>
          <a:lstStyle/>
          <a:p>
            <a:pPr algn="just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ТОО «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AlemGaz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зарегистрировано в качестве хозяйствующего субъекта 14 октября 2005 года и приступило к деятельности на рынке газоснабжения г. Караганды и области с января 2006 года. </a:t>
            </a:r>
            <a:b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Приказом ГУ «Управления по тарифам Карагандинской области» № 32-ОД от 15 февраля 2006 г. ТОО "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AlemGaz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" включено в местный раздел Государственного регистра субъектов естественных монополий Карагандинской области по виду деятельности - транспортировка газа по распределительным трубопроводам, эксплуатация газораспределительных установок и связанных с ним газораспределительных газопроводов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ТОО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AlemGaz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обслуживает: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15874405"/>
              </p:ext>
            </p:extLst>
          </p:nvPr>
        </p:nvGraphicFramePr>
        <p:xfrm>
          <a:off x="476671" y="3419875"/>
          <a:ext cx="5976665" cy="2736303"/>
        </p:xfrm>
        <a:graphic>
          <a:graphicData uri="http://schemas.openxmlformats.org/drawingml/2006/table">
            <a:tbl>
              <a:tblPr/>
              <a:tblGrid>
                <a:gridCol w="2132003"/>
                <a:gridCol w="752473"/>
                <a:gridCol w="928833"/>
                <a:gridCol w="1081678"/>
                <a:gridCol w="1081678"/>
              </a:tblGrid>
              <a:tr h="4911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Адрес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Кол-во </a:t>
                      </a:r>
                      <a:endParaRPr lang="ru-RU" sz="1400" b="1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ГРУ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      Газопроводы, пм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9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наземный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подземный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Ленинский район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36 346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17 295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19 051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8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Советский район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28 633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12 188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16 445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8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Октябрьский район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14 592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7 260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7 332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8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Кировский район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754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524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230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2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1" i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Железнодорожный р-н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7 137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1 771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5 366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2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Всего по Караганде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276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87 462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39 038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48 424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76672" y="203896"/>
            <a:ext cx="6038469" cy="39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Характеристика компании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0657561"/>
              </p:ext>
            </p:extLst>
          </p:nvPr>
        </p:nvGraphicFramePr>
        <p:xfrm>
          <a:off x="234958" y="6588224"/>
          <a:ext cx="6521896" cy="1554480"/>
        </p:xfrm>
        <a:graphic>
          <a:graphicData uri="http://schemas.openxmlformats.org/drawingml/2006/table">
            <a:tbl>
              <a:tblPr/>
              <a:tblGrid>
                <a:gridCol w="1728192"/>
                <a:gridCol w="1728192"/>
                <a:gridCol w="1560384"/>
                <a:gridCol w="1505128"/>
              </a:tblGrid>
              <a:tr h="1044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Утвержденный тариф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 2006 тенге/кг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Утвержденный объем оказываемых  услуг, тыс. кг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Фактический объем оказываемых услуг, тыс. кг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Отклонение,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тыс.кг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2 489, 8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- 485,2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6509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452437" y="1361555"/>
            <a:ext cx="6048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b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финансово-экономические показатели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040955"/>
              </p:ext>
            </p:extLst>
          </p:nvPr>
        </p:nvGraphicFramePr>
        <p:xfrm>
          <a:off x="342900" y="2267745"/>
          <a:ext cx="6172199" cy="5360960"/>
        </p:xfrm>
        <a:graphic>
          <a:graphicData uri="http://schemas.openxmlformats.org/drawingml/2006/table">
            <a:tbl>
              <a:tblPr/>
              <a:tblGrid>
                <a:gridCol w="2629997"/>
                <a:gridCol w="2511528"/>
                <a:gridCol w="1030674"/>
              </a:tblGrid>
              <a:tr h="5766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 показателей</a:t>
                      </a:r>
                    </a:p>
                  </a:txBody>
                  <a:tcPr marL="8885" marR="8885" marT="8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Формула</a:t>
                      </a:r>
                    </a:p>
                  </a:txBody>
                  <a:tcPr marL="8885" marR="8885" marT="8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2021 год</a:t>
                      </a:r>
                    </a:p>
                  </a:txBody>
                  <a:tcPr marL="8885" marR="8885" marT="8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6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Показатели финансовой устойчивости.</a:t>
                      </a:r>
                    </a:p>
                  </a:txBody>
                  <a:tcPr marL="8885" marR="8885" marT="8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85" marR="8885" marT="8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85" marR="8885" marT="8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7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Коэффициент автономии (СК/СА) </a:t>
                      </a:r>
                    </a:p>
                  </a:txBody>
                  <a:tcPr marL="8885" marR="8885" marT="8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капитал / активы</a:t>
                      </a:r>
                    </a:p>
                  </a:txBody>
                  <a:tcPr marL="8885" marR="8885" marT="8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8885" marR="8885" marT="8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99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85" marR="8885" marT="8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85" marR="8885" marT="8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85" marR="8885" marT="8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Показатели рентабельности</a:t>
                      </a:r>
                    </a:p>
                  </a:txBody>
                  <a:tcPr marL="8885" marR="8885" marT="8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85" marR="8885" marT="8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85" marR="8885" marT="8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Коэффициент рентабельности продаж.</a:t>
                      </a:r>
                    </a:p>
                  </a:txBody>
                  <a:tcPr marL="8885" marR="8885" marT="8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валовая прибыль / выручка </a:t>
                      </a:r>
                    </a:p>
                  </a:txBody>
                  <a:tcPr marL="8885" marR="8885" marT="8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17,6</a:t>
                      </a:r>
                    </a:p>
                  </a:txBody>
                  <a:tcPr marL="8885" marR="8885" marT="8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Рентабельность по чистой прибыли. </a:t>
                      </a:r>
                    </a:p>
                  </a:txBody>
                  <a:tcPr marL="8885" marR="8885" marT="8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чистая прибыль / выручка</a:t>
                      </a:r>
                    </a:p>
                  </a:txBody>
                  <a:tcPr marL="8885" marR="8885" marT="8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8885" marR="8885" marT="8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85" marR="8885" marT="8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85" marR="8885" marT="8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85" marR="8885" marT="8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Показатели деловой активности.</a:t>
                      </a:r>
                    </a:p>
                  </a:txBody>
                  <a:tcPr marL="8885" marR="8885" marT="8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85" marR="8885" marT="8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85" marR="8885" marT="8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1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Коэффициент оборачиваемости ДЗ в днях.</a:t>
                      </a:r>
                    </a:p>
                  </a:txBody>
                  <a:tcPr marL="8885" marR="8885" marT="8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ДЗ / выручка х 366 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дн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8885" marR="8885" marT="8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14,5</a:t>
                      </a:r>
                    </a:p>
                  </a:txBody>
                  <a:tcPr marL="8885" marR="8885" marT="8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1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Коэффициент оборачиваемости КЗ в днях.</a:t>
                      </a:r>
                    </a:p>
                  </a:txBody>
                  <a:tcPr marL="8885" marR="8885" marT="8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КЗ / себестоимость х 366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дн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8885" marR="8885" marT="8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18,3</a:t>
                      </a:r>
                    </a:p>
                  </a:txBody>
                  <a:tcPr marL="8885" marR="8885" marT="8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99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85" marR="8885" marT="8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85" marR="8885" marT="8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85" marR="8885" marT="8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Показатели ликвидности.</a:t>
                      </a:r>
                    </a:p>
                  </a:txBody>
                  <a:tcPr marL="8885" marR="8885" marT="8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85" marR="8885" marT="8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85" marR="8885" marT="8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93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Коэффициент текущей ликвидности</a:t>
                      </a:r>
                    </a:p>
                  </a:txBody>
                  <a:tcPr marL="8885" marR="8885" marT="8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активы / обязательства </a:t>
                      </a:r>
                    </a:p>
                  </a:txBody>
                  <a:tcPr marL="8885" marR="8885" marT="8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8885" marR="8885" marT="8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Коэффициент быстрой ликвидности</a:t>
                      </a:r>
                    </a:p>
                  </a:txBody>
                  <a:tcPr marL="8885" marR="8885" marT="8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денежн.ср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+ 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краткосрочн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фин. Инв. +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краткосрочн.ДТ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 / Обязательства</a:t>
                      </a:r>
                    </a:p>
                  </a:txBody>
                  <a:tcPr marL="8885" marR="8885" marT="8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8885" marR="8885" marT="8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0" y="107505"/>
            <a:ext cx="6858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Постатейное исполнение затрат тарифной сметы.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2813755"/>
              </p:ext>
            </p:extLst>
          </p:nvPr>
        </p:nvGraphicFramePr>
        <p:xfrm>
          <a:off x="332656" y="611561"/>
          <a:ext cx="6264696" cy="8322390"/>
        </p:xfrm>
        <a:graphic>
          <a:graphicData uri="http://schemas.openxmlformats.org/drawingml/2006/table">
            <a:tbl>
              <a:tblPr/>
              <a:tblGrid>
                <a:gridCol w="361754"/>
                <a:gridCol w="2309847"/>
                <a:gridCol w="361754"/>
                <a:gridCol w="1341911"/>
                <a:gridCol w="1048597"/>
                <a:gridCol w="840833"/>
              </a:tblGrid>
              <a:tr h="6252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п/п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  показателей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Ед изм.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Предусмотрено в утвержденной тарифной смете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Фактически сложившиеся показатели тарифной сметы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отклонения в %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Затраты на производство товаров и предоставление услуг всего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тыс. тенге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56 103,84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111 513,63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Материальные затраты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тыс. тенге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1 887,31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12 114,66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542%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Затраты на оплату труда ППП и налоги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тыс. тенге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46 650,41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75 086,31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61%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Амортизация основных средств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тыс. тенге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220,00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891,88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305%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Ремонт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тыс. тенге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4 895,40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9 465,48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93%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Услуги сторонних организаций производственного характера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тыс. тенге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1 854,92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3 989,76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115%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Прочие затраты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тыс. тенге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595,80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9 965,54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1573%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II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Расходы периода, всего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тыс. тенге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5 697,90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11 963,14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110%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Затраты на оплату труда АУП и налоги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тыс. тенге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4 193,79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7 951,96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7.2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Амортизация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тыс. тенге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129,06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7.3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Налоговые платежи и сборы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тыс. тенге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26,53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220,97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733%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7.4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Командировочные расходы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тыс. тенге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57,70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58,17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7.5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Коммунальные услуги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тыс. тенге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19,21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Услуги связи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тыс. тенге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190,31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140,74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-26%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7.7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Услуги банка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тыс. тенге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83,88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522,60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523%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7.8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Другие расходы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тыс. тенге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1 145,69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2 920,42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155%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III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Всего затрат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тыс. тенге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61 801,74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123 476,77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IV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Прибыль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тыс. тенге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49,70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-71 713,25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5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Всего доходов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тыс. тенге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61 851,44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51 763,52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1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VII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Объем оказываемых услуг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м3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5 085,47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4 256,03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тыс. кг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2 975,00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2 489,78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тыс. тенге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61 851,44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51 763,52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VIII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Тариф (цена, ставка сбора) (без НДС)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тенге/м3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12 162,38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29 012,17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тенге/кг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20,79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49,59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Справочно:</a:t>
                      </a:r>
                    </a:p>
                  </a:txBody>
                  <a:tcPr marL="6473" marR="6473" marT="6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73" marR="6473" marT="6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73" marR="6473" marT="6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73" marR="6473" marT="6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73" marR="6473" marT="6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среднесписочная  численность работников, всего</a:t>
                      </a:r>
                    </a:p>
                  </a:txBody>
                  <a:tcPr marL="6473" marR="6473" marT="6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человек</a:t>
                      </a:r>
                    </a:p>
                  </a:txBody>
                  <a:tcPr marL="6473" marR="6473" marT="6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</a:t>
                      </a:r>
                    </a:p>
                  </a:txBody>
                  <a:tcPr marL="6473" marR="6473" marT="6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</a:p>
                  </a:txBody>
                  <a:tcPr marL="6473" marR="6473" marT="6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73" marR="6473" marT="6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10.1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производственного персонала</a:t>
                      </a:r>
                    </a:p>
                  </a:txBody>
                  <a:tcPr marL="6473" marR="6473" marT="6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человек</a:t>
                      </a:r>
                    </a:p>
                  </a:txBody>
                  <a:tcPr marL="6473" marR="6473" marT="6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</a:p>
                  </a:txBody>
                  <a:tcPr marL="6473" marR="6473" marT="6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6473" marR="6473" marT="6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73" marR="6473" marT="6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10.2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административного персонала</a:t>
                      </a:r>
                    </a:p>
                  </a:txBody>
                  <a:tcPr marL="6473" marR="6473" marT="6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человек</a:t>
                      </a:r>
                    </a:p>
                  </a:txBody>
                  <a:tcPr marL="6473" marR="6473" marT="6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473" marR="6473" marT="6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473" marR="6473" marT="6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73" marR="6473" marT="6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Среднемесячная заработная плата, всего</a:t>
                      </a:r>
                    </a:p>
                  </a:txBody>
                  <a:tcPr marL="6473" marR="6473" marT="6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</a:t>
                      </a:r>
                    </a:p>
                  </a:txBody>
                  <a:tcPr marL="6473" marR="6473" marT="6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52 794</a:t>
                      </a:r>
                    </a:p>
                  </a:txBody>
                  <a:tcPr marL="6473" marR="6473" marT="6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90 893</a:t>
                      </a:r>
                    </a:p>
                  </a:txBody>
                  <a:tcPr marL="6473" marR="6473" marT="6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73" marR="6473" marT="6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производственного персонала</a:t>
                      </a:r>
                    </a:p>
                  </a:txBody>
                  <a:tcPr marL="6473" marR="6473" marT="6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</a:t>
                      </a:r>
                    </a:p>
                  </a:txBody>
                  <a:tcPr marL="6473" marR="6473" marT="6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51 245</a:t>
                      </a:r>
                    </a:p>
                  </a:txBody>
                  <a:tcPr marL="6473" marR="6473" marT="6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87 220</a:t>
                      </a:r>
                    </a:p>
                  </a:txBody>
                  <a:tcPr marL="6473" marR="6473" marT="6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73" marR="6473" marT="6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11.2</a:t>
                      </a:r>
                    </a:p>
                  </a:txBody>
                  <a:tcPr marL="6473" marR="6473" marT="6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административного персонала</a:t>
                      </a:r>
                    </a:p>
                  </a:txBody>
                  <a:tcPr marL="6473" marR="6473" marT="6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</a:t>
                      </a:r>
                    </a:p>
                  </a:txBody>
                  <a:tcPr marL="6473" marR="6473" marT="6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79 500</a:t>
                      </a:r>
                    </a:p>
                  </a:txBody>
                  <a:tcPr marL="6473" marR="6473" marT="6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150 582</a:t>
                      </a:r>
                    </a:p>
                  </a:txBody>
                  <a:tcPr marL="6473" marR="6473" marT="6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73" marR="6473" marT="6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5943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648" y="179512"/>
            <a:ext cx="6408712" cy="676895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ремонтной и инвестиционной программы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47052874"/>
              </p:ext>
            </p:extLst>
          </p:nvPr>
        </p:nvGraphicFramePr>
        <p:xfrm>
          <a:off x="332656" y="905653"/>
          <a:ext cx="6408712" cy="1074059"/>
        </p:xfrm>
        <a:graphic>
          <a:graphicData uri="http://schemas.openxmlformats.org/drawingml/2006/table">
            <a:tbl>
              <a:tblPr/>
              <a:tblGrid>
                <a:gridCol w="1614519"/>
                <a:gridCol w="1352760"/>
                <a:gridCol w="1267859"/>
                <a:gridCol w="1067222"/>
                <a:gridCol w="1106352"/>
              </a:tblGrid>
              <a:tr h="7082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Наименование  показателей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Утверждено</a:t>
                      </a:r>
                      <a:b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</a:br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в тарифной смете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Фактические показатели </a:t>
                      </a:r>
                      <a:b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</a:br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за </a:t>
                      </a:r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2021год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Отклонение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Отклонение</a:t>
                      </a:r>
                      <a:b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</a:br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Ремонт, </a:t>
                      </a:r>
                    </a:p>
                    <a:p>
                      <a:pPr algn="ctr" fontAlgn="b"/>
                      <a:r>
                        <a:rPr lang="ru-RU" sz="1200" b="1" i="0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тыс.тенге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4 895,40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87" marR="7187" marT="7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9 465,48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87" marR="7187" marT="7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4 570,08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93</a:t>
                      </a:r>
                      <a:r>
                        <a:rPr lang="ru-RU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8967714"/>
              </p:ext>
            </p:extLst>
          </p:nvPr>
        </p:nvGraphicFramePr>
        <p:xfrm>
          <a:off x="404664" y="2195737"/>
          <a:ext cx="6336706" cy="5112569"/>
        </p:xfrm>
        <a:graphic>
          <a:graphicData uri="http://schemas.openxmlformats.org/drawingml/2006/table">
            <a:tbl>
              <a:tblPr/>
              <a:tblGrid>
                <a:gridCol w="428801"/>
                <a:gridCol w="1944564"/>
                <a:gridCol w="890844"/>
                <a:gridCol w="1465902"/>
                <a:gridCol w="1606595"/>
              </a:tblGrid>
              <a:tr h="557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 статьи затрат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Ед. изм.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Фактические показатели за 2021г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 т.ч. транспортировка газа через ГРУ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Материалы для текущего ремонта автомашин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255 879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83 830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Обслуживание ВДГО  (материалы)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1 467 409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1 467 409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Рем.-сервисное обслуживание машин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3 934 759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776 626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Ремонт  ГРУ  (материалы)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2 388 693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2 321 324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Ремонт баллонов  (материалы)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1 092 469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163 870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Ремонт и замена ветхого газопровода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4 222 017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4 222 017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Ремонт оборудования  (материалы)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200 565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29 650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Ремонт оборудования ГНС (материалы)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472 041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70 806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Ремонт цехов  (материалы)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393 933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92 240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Ремонтно-строительные работы  (материалы)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335 012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234 135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Ремонт оргтехники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25 375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3 418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Сантехнические материалы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23 810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3 572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Всего: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14 786 588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9 465 479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 bwMode="auto">
          <a:xfrm>
            <a:off x="370201" y="7596336"/>
            <a:ext cx="6172200" cy="715144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На 2021 год на предприятии нет утвержденной инвестиционной программы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201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4306</TotalTime>
  <Words>832</Words>
  <Application>Microsoft Office PowerPoint</Application>
  <PresentationFormat>Экран (4:3)</PresentationFormat>
  <Paragraphs>543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ТОО «AlemGaz» зарегистрировано в качестве хозяйствующего субъекта 14 октября 2005 года и приступило к деятельности на рынке газоснабжения г. Караганды и области с января 2006 года.  Приказом ГУ «Управления по тарифам Карагандинской области» № 32-ОД от 15 февраля 2006 г. ТОО "AlemGaz" включено в местный раздел Государственного регистра субъектов естественных монополий Карагандинской области по виду деятельности - транспортировка газа по распределительным трубопроводам, эксплуатация газораспределительных установок и связанных с ним газораспределительных газопроводов. ТОО «AlemGaz» обслуживает:</vt:lpstr>
      <vt:lpstr>Слайд 3</vt:lpstr>
      <vt:lpstr>Слайд 4</vt:lpstr>
      <vt:lpstr>Исполнение ремонтной и инвестиционной программы</vt:lpstr>
    </vt:vector>
  </TitlesOfParts>
  <Company>ALEMGAZ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pc-11</dc:creator>
  <cp:lastModifiedBy>8</cp:lastModifiedBy>
  <cp:revision>424</cp:revision>
  <cp:lastPrinted>2022-04-26T11:24:32Z</cp:lastPrinted>
  <dcterms:created xsi:type="dcterms:W3CDTF">2012-10-29T05:25:31Z</dcterms:created>
  <dcterms:modified xsi:type="dcterms:W3CDTF">2022-04-27T03:45:13Z</dcterms:modified>
</cp:coreProperties>
</file>