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68" r:id="rId4"/>
    <p:sldId id="296" r:id="rId5"/>
    <p:sldId id="286" r:id="rId6"/>
    <p:sldId id="258" r:id="rId7"/>
    <p:sldId id="274" r:id="rId8"/>
    <p:sldId id="270" r:id="rId9"/>
    <p:sldId id="259" r:id="rId10"/>
    <p:sldId id="279" r:id="rId11"/>
    <p:sldId id="289" r:id="rId12"/>
    <p:sldId id="287" r:id="rId13"/>
    <p:sldId id="281" r:id="rId14"/>
    <p:sldId id="294" r:id="rId15"/>
    <p:sldId id="295" r:id="rId16"/>
    <p:sldId id="300" r:id="rId17"/>
    <p:sldId id="297" r:id="rId18"/>
    <p:sldId id="298" r:id="rId19"/>
    <p:sldId id="293" r:id="rId20"/>
    <p:sldId id="299" r:id="rId21"/>
    <p:sldId id="267" r:id="rId22"/>
  </p:sldIdLst>
  <p:sldSz cx="6858000" cy="9144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561" autoAdjust="0"/>
  </p:normalViewPr>
  <p:slideViewPr>
    <p:cSldViewPr>
      <p:cViewPr>
        <p:scale>
          <a:sx n="70" d="100"/>
          <a:sy n="70" d="100"/>
        </p:scale>
        <p:origin x="-177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90;&#1072;&#1088;&#1080;&#1092;%20&#1085;&#1072;%20&#1090;&#1088;&#1072;&#1085;&#1089;&#1087;&#1086;&#1088;&#1090;&#1080;&#1088;&#1086;&#1074;&#1082;&#1091;\&#1054;&#1090;&#1095;&#1077;&#1090;%20&#1087;&#1086;%201%20&#1087;-&#1075;%20&#1079;&#1072;%202024%20&#1075;&#1086;&#1076;\&#1087;.4%20&#1086;&#1090;&#1095;&#1077;&#1090;%20&#1087;&#1086;%20&#1080;&#1089;&#1087;&#1086;&#1083;&#1085;&#1077;&#1085;&#1080;&#1102;%20&#1058;&#1057;%20&#1079;&#1072;%201-&#1077;%20&#1087;-&#1075;%202024%20&#1090;&#1088;&#1072;&#1085;&#1089;&#1087;&#1086;&#1088;&#1090;&#1080;&#1088;&#1086;&#1074;&#1082;&#1072;%20%20&#1076;&#1083;&#1103;%20&#1044;&#1050;&#1056;&#1045;&#105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90;&#1072;&#1088;&#1080;&#1092;%20&#1085;&#1072;%20&#1090;&#1088;&#1072;&#1085;&#1089;&#1087;&#1086;&#1088;&#1090;&#1080;&#1088;&#1086;&#1074;&#1082;&#1091;\&#1054;&#1090;&#1095;&#1077;&#1090;%20&#1087;&#1086;%201%20&#1087;-&#1075;%20&#1079;&#1072;%202024%20&#1075;&#1086;&#1076;\&#1087;.4%20&#1086;&#1090;&#1095;&#1077;&#1090;%20&#1087;&#1086;%20&#1080;&#1089;&#1087;&#1086;&#1083;&#1085;&#1077;&#1085;&#1080;&#1102;%20&#1058;&#1057;%20&#1079;&#1072;%201-&#1077;%20&#1087;-&#1075;%202024%20&#1090;&#1088;&#1072;&#1085;&#1089;&#1087;&#1086;&#1088;&#1090;&#1080;&#1088;&#1086;&#1074;&#1082;&#1072;%20%20&#1076;&#1083;&#1103;%20&#1044;&#1050;&#1056;&#1045;&#105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90;&#1072;&#1088;&#1080;&#1092;%20&#1085;&#1072;%20&#1090;&#1088;&#1072;&#1085;&#1089;&#1087;&#1086;&#1088;&#1090;&#1080;&#1088;&#1086;&#1074;&#1082;&#1091;\&#1054;&#1090;&#1095;&#1077;&#1090;%20&#1087;&#1086;%201%20&#1087;-&#1075;%20&#1079;&#1072;%202024%20&#1075;&#1086;&#1076;\&#1087;.4%20&#1086;&#1090;&#1095;&#1077;&#1090;%20&#1087;&#1086;%20&#1080;&#1089;&#1087;&#1086;&#1083;&#1085;&#1077;&#1085;&#1080;&#1102;%20&#1058;&#1057;%20&#1079;&#1072;%201-&#1077;%20&#1087;-&#1075;%202024%20&#1090;&#1088;&#1072;&#1085;&#1089;&#1087;&#1086;&#1088;&#1090;&#1080;&#1088;&#1086;&#1074;&#1082;&#1072;%20%20&#1076;&#1083;&#1103;%20&#1044;&#1050;&#1056;&#1045;&#105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90;&#1072;&#1088;&#1080;&#1092;%20&#1085;&#1072;%20&#1090;&#1088;&#1072;&#1085;&#1089;&#1087;&#1086;&#1088;&#1090;&#1080;&#1088;&#1086;&#1074;&#1082;&#1091;\&#1054;&#1090;&#1095;&#1077;&#1090;%20&#1087;&#1086;%20&#1080;&#1089;&#1087;&#1086;&#1083;&#1085;&#1077;&#1085;&#1080;&#1102;%20&#1058;&#1057;%20&#1079;&#1072;%202023%20&#1075;&#1086;&#1076;%20&#1090;&#1088;&#1072;&#1085;&#1089;&#1087;&#1086;&#1088;&#1090;&#1080;&#1088;&#1086;&#1074;&#1082;&#1072;\&#1087;.4%20&#1086;&#1090;&#1095;&#1077;&#1090;%20&#1087;&#1086;%20&#1080;&#1089;&#1087;&#1086;&#1083;&#1085;&#1077;&#1085;&#1080;&#1102;%20&#1058;&#1057;%20&#1079;&#1072;%20%202023%20&#1090;&#1088;&#1072;&#1085;&#1089;&#1087;&#1086;&#1088;&#1090;&#1080;&#1088;&#1086;&#1074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'числ-ть и ЗП для презентации'!$B$1</c:f>
              <c:strCache>
                <c:ptCount val="1"/>
                <c:pt idx="0">
                  <c:v>Утвержденная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презентации'!$A$2:$A$3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презентации'!$B$2:$B$3</c:f>
              <c:numCache>
                <c:formatCode>#,##0</c:formatCode>
                <c:ptCount val="2"/>
                <c:pt idx="0">
                  <c:v>64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'числ-ть и ЗП для презентации'!$C$1</c:f>
              <c:strCache>
                <c:ptCount val="1"/>
                <c:pt idx="0">
                  <c:v>Факт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презентации'!$A$2:$A$3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презентации'!$C$2:$C$3</c:f>
              <c:numCache>
                <c:formatCode>#,##0</c:formatCode>
                <c:ptCount val="2"/>
                <c:pt idx="0">
                  <c:v>58</c:v>
                </c:pt>
                <c:pt idx="1">
                  <c:v>2</c:v>
                </c:pt>
              </c:numCache>
            </c:numRef>
          </c:val>
        </c:ser>
        <c:shape val="box"/>
        <c:axId val="83199872"/>
        <c:axId val="83218432"/>
        <c:axId val="0"/>
      </c:bar3DChart>
      <c:catAx>
        <c:axId val="831998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3218432"/>
        <c:crosses val="autoZero"/>
        <c:auto val="1"/>
        <c:lblAlgn val="ctr"/>
        <c:lblOffset val="100"/>
      </c:catAx>
      <c:valAx>
        <c:axId val="8321843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tickLblPos val="none"/>
        <c:spPr>
          <a:ln>
            <a:noFill/>
          </a:ln>
        </c:spPr>
        <c:crossAx val="83199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'числ-ть и ЗП для презентации'!$B$15</c:f>
              <c:strCache>
                <c:ptCount val="1"/>
                <c:pt idx="0">
                  <c:v>Утвержденная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презентации'!$A$16:$A$17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презентации'!$B$16:$B$17</c:f>
              <c:numCache>
                <c:formatCode>#,##0</c:formatCode>
                <c:ptCount val="2"/>
                <c:pt idx="0">
                  <c:v>265646.4453125</c:v>
                </c:pt>
                <c:pt idx="1">
                  <c:v>188348.54166666666</c:v>
                </c:pt>
              </c:numCache>
            </c:numRef>
          </c:val>
        </c:ser>
        <c:ser>
          <c:idx val="1"/>
          <c:order val="1"/>
          <c:tx>
            <c:strRef>
              <c:f>'числ-ть и ЗП для презентации'!$C$15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44444444444442E-2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презентации'!$A$16:$A$17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презентации'!$C$16:$C$17</c:f>
              <c:numCache>
                <c:formatCode>#,##0</c:formatCode>
                <c:ptCount val="2"/>
                <c:pt idx="0">
                  <c:v>195613.92318965518</c:v>
                </c:pt>
                <c:pt idx="1">
                  <c:v>317020.03749999998</c:v>
                </c:pt>
              </c:numCache>
            </c:numRef>
          </c:val>
        </c:ser>
        <c:axId val="99208576"/>
        <c:axId val="99591680"/>
      </c:barChart>
      <c:catAx>
        <c:axId val="992085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9591680"/>
        <c:crosses val="autoZero"/>
        <c:auto val="1"/>
        <c:lblAlgn val="ctr"/>
        <c:lblOffset val="100"/>
      </c:catAx>
      <c:valAx>
        <c:axId val="9959168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" sourceLinked="1"/>
        <c:tickLblPos val="none"/>
        <c:spPr>
          <a:ln>
            <a:noFill/>
          </a:ln>
        </c:spPr>
        <c:crossAx val="992085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'числ-ть и ЗП для презентации'!$B$1</c:f>
              <c:strCache>
                <c:ptCount val="1"/>
                <c:pt idx="0">
                  <c:v>Утвержденная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презентации'!$A$2:$A$3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презентации'!$B$2:$B$3</c:f>
              <c:numCache>
                <c:formatCode>#,##0</c:formatCode>
                <c:ptCount val="2"/>
                <c:pt idx="0">
                  <c:v>64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'числ-ть и ЗП для презентации'!$C$1</c:f>
              <c:strCache>
                <c:ptCount val="1"/>
                <c:pt idx="0">
                  <c:v>Факт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презентации'!$A$2:$A$3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презентации'!$C$2:$C$3</c:f>
              <c:numCache>
                <c:formatCode>#,##0</c:formatCode>
                <c:ptCount val="2"/>
                <c:pt idx="0">
                  <c:v>58</c:v>
                </c:pt>
                <c:pt idx="1">
                  <c:v>2</c:v>
                </c:pt>
              </c:numCache>
            </c:numRef>
          </c:val>
        </c:ser>
        <c:shape val="box"/>
        <c:axId val="83817984"/>
        <c:axId val="110169472"/>
        <c:axId val="0"/>
      </c:bar3DChart>
      <c:catAx>
        <c:axId val="838179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169472"/>
        <c:crosses val="autoZero"/>
        <c:auto val="1"/>
        <c:lblAlgn val="ctr"/>
        <c:lblOffset val="100"/>
      </c:catAx>
      <c:valAx>
        <c:axId val="11016947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tickLblPos val="none"/>
        <c:spPr>
          <a:ln>
            <a:noFill/>
          </a:ln>
        </c:spPr>
        <c:crossAx val="83817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'числ-ть и ЗП для презентации'!$B$15</c:f>
              <c:strCache>
                <c:ptCount val="1"/>
                <c:pt idx="0">
                  <c:v>Утвержденная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презентации'!$A$16:$A$17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презентации'!$B$16:$B$17</c:f>
              <c:numCache>
                <c:formatCode>#,##0</c:formatCode>
                <c:ptCount val="2"/>
                <c:pt idx="0">
                  <c:v>139357.51633986927</c:v>
                </c:pt>
                <c:pt idx="1">
                  <c:v>188348.48697916666</c:v>
                </c:pt>
              </c:numCache>
            </c:numRef>
          </c:val>
        </c:ser>
        <c:ser>
          <c:idx val="1"/>
          <c:order val="1"/>
          <c:tx>
            <c:strRef>
              <c:f>'числ-ть и ЗП для презентации'!$C$15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44444444444442E-2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'числ-ть и ЗП для презентации'!$A$16:$A$17</c:f>
              <c:strCache>
                <c:ptCount val="2"/>
                <c:pt idx="0">
                  <c:v>Производственный персонал</c:v>
                </c:pt>
                <c:pt idx="1">
                  <c:v>Административный персонал</c:v>
                </c:pt>
              </c:strCache>
            </c:strRef>
          </c:cat>
          <c:val>
            <c:numRef>
              <c:f>'числ-ть и ЗП для презентации'!$C$16:$C$17</c:f>
              <c:numCache>
                <c:formatCode>#,##0</c:formatCode>
                <c:ptCount val="2"/>
                <c:pt idx="0">
                  <c:v>179662.28253623191</c:v>
                </c:pt>
                <c:pt idx="1">
                  <c:v>247109.17916666667</c:v>
                </c:pt>
              </c:numCache>
            </c:numRef>
          </c:val>
        </c:ser>
        <c:axId val="117031680"/>
        <c:axId val="117117312"/>
      </c:barChart>
      <c:catAx>
        <c:axId val="117031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117312"/>
        <c:crosses val="autoZero"/>
        <c:auto val="1"/>
        <c:lblAlgn val="ctr"/>
        <c:lblOffset val="100"/>
      </c:catAx>
      <c:valAx>
        <c:axId val="11711731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" sourceLinked="1"/>
        <c:tickLblPos val="none"/>
        <c:spPr>
          <a:ln>
            <a:noFill/>
          </a:ln>
        </c:spPr>
        <c:crossAx val="117031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14427B8-51F9-4931-B033-25ECE9745F0E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BD6F95D-C291-4DF1-A4A6-B3FC41428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271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2B363E-DE38-4FBE-91FA-B7799E71425E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016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6F95D-C291-4DF1-A4A6-B3FC4142823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83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№ п/п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Наименование статьи затрат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Ед. изм.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Фактические показатели законченный 2020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транспортировка газа через ГРУ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Материалы для текущего ремонта автомашин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623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96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619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95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Обслуживание ВДГО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1 045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2 089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1 045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2 089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Рем.-сервисное обслуживание машин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1 210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364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1 049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343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162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 ГРУ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2 141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2 122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2 141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2 122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баллонов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1 677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252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1 677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252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измерительных приборов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196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196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оборудования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176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176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оборудования ГНС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1 254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188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1 254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188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цехов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144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144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27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Ремонтно-строительные работы  (материалы)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62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62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-  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Ремонт оргтехники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14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6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т.ч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. с/с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4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р/п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</a:rPr>
              <a:t>тыс.тенге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10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       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Всего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8 542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               5 229  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6F95D-C291-4DF1-A4A6-B3FC4142823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7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39B8-0441-45CD-8B71-3353E005EE99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51A5-5CD7-476A-86E0-D5BBF95DD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9105-0D22-483A-92A7-2DA966E5824B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8636-D0DB-42DF-A6EF-099CFE9A5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4211-FB06-4BE6-9A20-364E80DBBDD5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F89E-968D-4608-A377-5D8F28181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6DB2-7CC5-4326-B6A8-0227F1E1A503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9099-CCF6-48F4-B09A-FEC2D603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79A3-6962-44E9-85D2-53A0CA626C05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EC89-AB3F-45E2-BE64-31FF69896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4E07-1923-4964-B3D6-025BB4BB55E8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3665-4F01-4210-96B2-FFCD053E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672A-A9F1-4867-84C8-53E30232031B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02DA-6781-45AE-996D-A6C989A1F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BD0-1377-402A-94E6-D111A2ACC872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66E0-A61F-4DF7-81B0-7B7AD13CB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8CC7-A6C1-4553-9979-944664FCA605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0B02-3088-4141-822C-D50CB174A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A0D1-3817-4E71-8E34-6F29A5B2F50A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B3EB-61A4-4BD2-A7B1-40CA544E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D981-E2A7-4976-8FB3-DD7A45DBCF98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06E1-38F4-45D9-8E78-D295EE56B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CD4D3C3-4FC0-48F7-AE95-37DE2ED2381C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A2C1672-F75D-4EFD-8F4C-C381496F2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foto\DSC_2844.jpg"/>
          <p:cNvPicPr>
            <a:picLocks noChangeAspect="1" noChangeArrowheads="1"/>
          </p:cNvPicPr>
          <p:nvPr/>
        </p:nvPicPr>
        <p:blipFill>
          <a:blip r:embed="rId3" cstate="print"/>
          <a:srcRect r="54344" b="8090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D:\foto\ready\logo_spla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34" y="-252536"/>
            <a:ext cx="1817290" cy="18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0306" y="8559225"/>
            <a:ext cx="23795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г. Караганда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0688" y="1835696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 регулируемой деятельности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ТОО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AlemGaz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 полугодие 2024года.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08768" y="2051720"/>
            <a:ext cx="62404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предприятия,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больших затрат,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качественного и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бесперебойного оказания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жителям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Карагандинской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8" y="1000125"/>
            <a:ext cx="6715125" cy="1000125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схема движения газа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поставщика до потребителя 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4377251" y="2728950"/>
            <a:ext cx="2023071" cy="5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газа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ж/д составами</a:t>
            </a:r>
          </a:p>
          <a:p>
            <a:pPr algn="ctr"/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485880" y="4262264"/>
            <a:ext cx="1947864" cy="63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автоцистернами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ansportation" pitchFamily="34" charset="2"/>
              </a:rPr>
              <a:t>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4" name="Text Box 23"/>
          <p:cNvSpPr txBox="1">
            <a:spLocks noChangeArrowheads="1"/>
          </p:cNvSpPr>
          <p:nvPr/>
        </p:nvSpPr>
        <p:spPr bwMode="auto">
          <a:xfrm>
            <a:off x="714375" y="4857750"/>
            <a:ext cx="1500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2295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75289" y="1979712"/>
            <a:ext cx="214314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Поставщик газа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000250" y="3347864"/>
            <a:ext cx="28575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хранения ГНС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42584" y="4644008"/>
            <a:ext cx="107157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94984" y="4831413"/>
            <a:ext cx="107157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7384" y="4983813"/>
            <a:ext cx="1071570" cy="91440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ГРУ</a:t>
            </a:r>
          </a:p>
        </p:txBody>
      </p:sp>
      <p:sp>
        <p:nvSpPr>
          <p:cNvPr id="12310" name="Line 14"/>
          <p:cNvSpPr>
            <a:spLocks noChangeShapeType="1"/>
          </p:cNvSpPr>
          <p:nvPr/>
        </p:nvSpPr>
        <p:spPr bwMode="auto">
          <a:xfrm>
            <a:off x="3450125" y="2843808"/>
            <a:ext cx="1" cy="5040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14"/>
          <p:cNvSpPr>
            <a:spLocks noChangeShapeType="1"/>
          </p:cNvSpPr>
          <p:nvPr/>
        </p:nvSpPr>
        <p:spPr bwMode="auto">
          <a:xfrm>
            <a:off x="3446858" y="4262264"/>
            <a:ext cx="3267" cy="3817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14"/>
          <p:cNvSpPr>
            <a:spLocks noChangeShapeType="1"/>
          </p:cNvSpPr>
          <p:nvPr/>
        </p:nvSpPr>
        <p:spPr bwMode="auto">
          <a:xfrm flipH="1">
            <a:off x="3536150" y="5868144"/>
            <a:ext cx="0" cy="442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Text Box 23"/>
          <p:cNvSpPr txBox="1">
            <a:spLocks noChangeArrowheads="1"/>
          </p:cNvSpPr>
          <p:nvPr/>
        </p:nvSpPr>
        <p:spPr bwMode="auto">
          <a:xfrm>
            <a:off x="2734189" y="6310482"/>
            <a:ext cx="1643062" cy="357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</a:p>
          <a:p>
            <a:pPr eaLnBrk="0" hangingPunct="0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18954" y="5852523"/>
            <a:ext cx="218136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 по сетям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785895"/>
              </p:ext>
            </p:extLst>
          </p:nvPr>
        </p:nvGraphicFramePr>
        <p:xfrm>
          <a:off x="116632" y="6804248"/>
          <a:ext cx="6624736" cy="1859298"/>
        </p:xfrm>
        <a:graphic>
          <a:graphicData uri="http://schemas.openxmlformats.org/drawingml/2006/table">
            <a:tbl>
              <a:tblPr/>
              <a:tblGrid>
                <a:gridCol w="1368152"/>
                <a:gridCol w="1273344"/>
                <a:gridCol w="1404314"/>
                <a:gridCol w="1370324"/>
                <a:gridCol w="1208602"/>
              </a:tblGrid>
              <a:tr h="1440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тариф на 5 лет/ ВКТ с 01.10.2023 по 01.10.2024,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тарифной смете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тенге/кг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 услуг в ТС,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Фактический объем оказываемых услуг, тыс.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83,20-79,86                                                                                   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2 549,79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1 210,70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-1 339,09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9591"/>
            <a:ext cx="6858000" cy="47496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нность персонала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6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м-цев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2024год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чел.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04664" y="4765222"/>
            <a:ext cx="6157913" cy="4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зарплата персонала, тенге</a:t>
            </a:r>
          </a:p>
        </p:txBody>
      </p:sp>
      <p:pic>
        <p:nvPicPr>
          <p:cNvPr id="16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289" y="-571501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1357290"/>
          <a:ext cx="657227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28" y="5357818"/>
          <a:ext cx="635798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52438" y="946057"/>
            <a:ext cx="6048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финансово-экономические показатели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873172"/>
              </p:ext>
            </p:extLst>
          </p:nvPr>
        </p:nvGraphicFramePr>
        <p:xfrm>
          <a:off x="342900" y="2267745"/>
          <a:ext cx="6172199" cy="5360960"/>
        </p:xfrm>
        <a:graphic>
          <a:graphicData uri="http://schemas.openxmlformats.org/drawingml/2006/table">
            <a:tbl>
              <a:tblPr/>
              <a:tblGrid>
                <a:gridCol w="2629997"/>
                <a:gridCol w="2511528"/>
                <a:gridCol w="1030674"/>
              </a:tblGrid>
              <a:tr h="576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 показателей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Формула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финансовой устойчивости.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автономии (СК/СА) 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капитал / активы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рентабельности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рентабельности продаж.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валовая прибыль / выручка 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0,36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Рентабельность по чистой прибыли. 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чистая прибыль / выручка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деловой активности.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оборачиваемости ДЗ в днях.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ДЗ / выручка х 366 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дн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оборачиваемости КЗ в днях.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КЗ / себестоимость х 366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дн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Показатели ликвидности.</a:t>
                      </a:r>
                    </a:p>
                  </a:txBody>
                  <a:tcPr marL="8885" marR="8885" marT="8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текущей ликвидности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активы / обязательства 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12,56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Коэффициент быстрой ликвидности</a:t>
                      </a:r>
                    </a:p>
                  </a:txBody>
                  <a:tcPr marL="8885" marR="8885" marT="88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денежн.ср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 + 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краткосрочн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 фин. Инв. +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краткосрочн.ДТ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) / Обязательства</a:t>
                      </a: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885" marR="8885" marT="8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4" y="30387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Постатейное исполнение затрат тарифной сметы,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тенге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2" y="428591"/>
          <a:ext cx="6429419" cy="8286815"/>
        </p:xfrm>
        <a:graphic>
          <a:graphicData uri="http://schemas.openxmlformats.org/drawingml/2006/table">
            <a:tbl>
              <a:tblPr/>
              <a:tblGrid>
                <a:gridCol w="408540"/>
                <a:gridCol w="2738082"/>
                <a:gridCol w="1043079"/>
                <a:gridCol w="1243000"/>
                <a:gridCol w="996718"/>
              </a:tblGrid>
              <a:tr h="651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№ </a:t>
                      </a:r>
                      <a:endParaRPr lang="ru-RU" sz="900" b="1" i="0" u="none" strike="noStrike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п</a:t>
                      </a:r>
                      <a:r>
                        <a:rPr lang="ru-RU" sz="9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/</a:t>
                      </a:r>
                      <a:r>
                        <a:rPr lang="ru-RU" sz="900" b="1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Наименование 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Предусмотрено в утвержденной тарифной смете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отклонения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Затраты на производство товаров и предоставление услуг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287 315,90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100 670,75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Материальные затраты,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12 964,63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6 559,35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топливо (газ на собственные нужды -отопление)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2 793,04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2 499,23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1 888,27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1 650,95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сырье и материалы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1 840,14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1 219,99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ГСМ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6 443,18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1 189,18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Затраты на оплату труда,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227 800,02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76 112,85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204 016,47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68 073,65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налоги по зарплате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23 783,55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8 039,20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Амортизация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4 352,63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1 256,24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15 006,12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2 800,04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Услуги сторонних организаций производственного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16 247,84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4 818,95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регламентные 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7 062,78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79,06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метрология (поверка средств измерений)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496,78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услуги связи, в том числе сотовая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13,06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коммунальные услуги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179,58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технологические потери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8 457,80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4 532,33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обучение сотрудников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37,84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Прочие затраты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10 944,66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9 123,31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Затраты по ОТ и ТБ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4 284,56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1 209,61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спецпитание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1 182,86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585,61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спецодежда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1 281,10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43,19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медикаменты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129,74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186,20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мед.осмотр сотрудников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475,86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моющие средства,мыло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121,69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98,55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противопожарная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1 093,31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170,06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содержание центральной аварийной диспетчерской службы (ЦАДС)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6 399,83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5 403,49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канцелярские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проезд городским транспортом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257,26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обязательное страхование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188,17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командировочные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прочие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2 078,07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94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8640" y="-46384"/>
            <a:ext cx="6669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Постатейное исполнение затрат тарифной сметы,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8" y="785785"/>
          <a:ext cx="6357982" cy="7858180"/>
        </p:xfrm>
        <a:graphic>
          <a:graphicData uri="http://schemas.openxmlformats.org/drawingml/2006/table">
            <a:tbl>
              <a:tblPr/>
              <a:tblGrid>
                <a:gridCol w="403999"/>
                <a:gridCol w="2707658"/>
                <a:gridCol w="1031489"/>
                <a:gridCol w="1229191"/>
                <a:gridCol w="985645"/>
              </a:tblGrid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Расходы периода,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12 876,16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6 205,29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Общие и административные расходы,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12 876,16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6 205,29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Затраты на оплату труда 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10 084,93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4 256,97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заработная плата административного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9 040,73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3 804,24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социальный налог, социальные отчисления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772,98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323,37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социальное мед.страхование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271,22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75,63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Налоговые платежи и сборы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249,35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плата за эмиссии в окружающую среду</a:t>
                      </a:r>
                    </a:p>
                  </a:txBody>
                  <a:tcPr marL="6096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28,31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налог на транспорт</a:t>
                      </a:r>
                    </a:p>
                  </a:txBody>
                  <a:tcPr marL="6096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214,07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прочие налоги</a:t>
                      </a:r>
                    </a:p>
                  </a:txBody>
                  <a:tcPr marL="6096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коммунальные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услуги связи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113,74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88,12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услуги банка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505,45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139,67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другие расходы: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1 892,44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1 619,27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периодическая печать, литература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информационное  обеспечение и доступ к сайтам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159,47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86,91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служебный автотранспорт (ГСМ,ремонт)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359,47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276,52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хозрасходы, материалы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канцелярские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затраты по ОТ и ТБ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42,17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23,09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почтовые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39,75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охрана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974,78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обслуживание оргтехники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16,58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обязательное страхование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171,65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юридические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118,75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7.8.13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прочие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300 192,06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106 876,04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-10 189,54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300 192,06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96 686,50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Объем оказываемых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2 549,79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1 210,70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Тариф (цена, ставка сбора) (без НДС)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117,73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88,28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79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79512"/>
            <a:ext cx="6624736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Составляющая статей затрат ТС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 6 мес. 2024 год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общем объеме затрат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5728" y="1214414"/>
          <a:ext cx="635798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57166" y="5214942"/>
          <a:ext cx="628654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222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79512"/>
            <a:ext cx="6408712" cy="67689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ремонтной программы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0247512"/>
              </p:ext>
            </p:extLst>
          </p:nvPr>
        </p:nvGraphicFramePr>
        <p:xfrm>
          <a:off x="332656" y="755576"/>
          <a:ext cx="6408712" cy="1152128"/>
        </p:xfrm>
        <a:graphic>
          <a:graphicData uri="http://schemas.openxmlformats.org/drawingml/2006/table">
            <a:tbl>
              <a:tblPr/>
              <a:tblGrid>
                <a:gridCol w="1614519"/>
                <a:gridCol w="1352760"/>
                <a:gridCol w="1267859"/>
                <a:gridCol w="1067222"/>
                <a:gridCol w="1106352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Наименование 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Утверждено</a:t>
                      </a:r>
                      <a:b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 тарифной смете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Фактические показатели </a:t>
                      </a:r>
                      <a:b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за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 </a:t>
                      </a:r>
                      <a:r>
                        <a:rPr lang="ru-RU" sz="1200" b="1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мес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2024год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Отклонение</a:t>
                      </a:r>
                      <a:b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Ремонт, </a:t>
                      </a: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тыс.тенге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   15 006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   2 850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           12 156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1" y="2285987"/>
          <a:ext cx="6429421" cy="5476902"/>
        </p:xfrm>
        <a:graphic>
          <a:graphicData uri="http://schemas.openxmlformats.org/drawingml/2006/table">
            <a:tbl>
              <a:tblPr/>
              <a:tblGrid>
                <a:gridCol w="803679"/>
                <a:gridCol w="3037709"/>
                <a:gridCol w="542036"/>
                <a:gridCol w="1023134"/>
                <a:gridCol w="1022863"/>
              </a:tblGrid>
              <a:tr h="409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№ </a:t>
                      </a:r>
                      <a:r>
                        <a:rPr lang="ru-RU" sz="105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п</a:t>
                      </a:r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/</a:t>
                      </a:r>
                      <a:r>
                        <a:rPr lang="ru-RU" sz="105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п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Наименование статьи затрат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Ед. изм.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Фактические показатели за 6 мес 2024г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транспортировка газа через ГРУ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Материалы для текущего ремонта автомашин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17 048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2 557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Обслуживание ВДГО 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865 897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865 897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Рем.-сервисное обслуживание машин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484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746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191 044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  ГРУ 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1 606 206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598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 баллонов 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147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22 168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 оборудования 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40 252   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6 038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 оборудования ГНС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10 229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1 534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 цехов 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423 321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70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998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Ремонтно-строительные работы  (материалы)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500 116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75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Ремонт оргтехники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110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     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16 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Всего: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</a:t>
                      </a: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</a:t>
                      </a:r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4 206 098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</a:t>
                      </a: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 </a:t>
                      </a:r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2 850 342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251520"/>
            <a:ext cx="6172200" cy="108012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ПРОГРАММА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825823"/>
              </p:ext>
            </p:extLst>
          </p:nvPr>
        </p:nvGraphicFramePr>
        <p:xfrm>
          <a:off x="260648" y="1403649"/>
          <a:ext cx="6480721" cy="5279838"/>
        </p:xfrm>
        <a:graphic>
          <a:graphicData uri="http://schemas.openxmlformats.org/drawingml/2006/table">
            <a:tbl>
              <a:tblPr/>
              <a:tblGrid>
                <a:gridCol w="446946"/>
                <a:gridCol w="2145343"/>
                <a:gridCol w="380222"/>
                <a:gridCol w="555882"/>
                <a:gridCol w="440769"/>
                <a:gridCol w="423327"/>
                <a:gridCol w="473659"/>
                <a:gridCol w="678469"/>
                <a:gridCol w="218517"/>
                <a:gridCol w="717587"/>
              </a:tblGrid>
              <a:tr h="403987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Утвержденный инвестиционный </a:t>
                      </a:r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проект на обновление и капитальные ремонты активов предприятия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357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Информация о реализации инвестиционной проекта в разрезе источников финансирования,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Единица измерения </a:t>
                      </a:r>
                      <a:b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</a:br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(для натуральных показателей)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Сумма инвестиционной программы (проекты),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Собственные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Капитальные ремонты увеличивающие стоимость инвентарн номер С0000909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установка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Капитальные ремонты увеличивающие стоимость инвентарн номер С0000070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установка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Приобретение УАЗ -390995-4552-04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шт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Приобретение УАЗ -390995-4552-04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шт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Всего 2022-2026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6672" y="6948264"/>
            <a:ext cx="6167038" cy="1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исполнения 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нвестиционной программы проведены процедуры закупа, в результате которых не  выявлено претендентов на выполнение запланированного мероприятия и в настоящее время ведется работа по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поиску поставщиков с одного источника.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7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30" y="395536"/>
            <a:ext cx="6858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00" dirty="0">
                <a:solidFill>
                  <a:schemeClr val="tx2">
                    <a:lumMod val="75000"/>
                  </a:schemeClr>
                </a:solidFill>
                <a:latin typeface="Lato Heavy"/>
                <a:cs typeface="+mn-cs"/>
              </a:rPr>
              <a:t>Основные </a:t>
            </a:r>
            <a:r>
              <a:rPr lang="ru-RU" sz="2000" b="1" spc="100" dirty="0" smtClean="0">
                <a:solidFill>
                  <a:schemeClr val="tx2">
                    <a:lumMod val="75000"/>
                  </a:schemeClr>
                </a:solidFill>
                <a:latin typeface="Lato Heavy"/>
                <a:cs typeface="+mn-cs"/>
              </a:rPr>
              <a:t>проблемы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116632" y="2742715"/>
            <a:ext cx="2304256" cy="2765389"/>
          </a:xfrm>
          <a:prstGeom prst="roundRect">
            <a:avLst>
              <a:gd name="adj" fmla="val 45783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Проблемы с которыми сталкивается предприятие при осуществлении регулируемой деятельности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84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617213" y="1294587"/>
            <a:ext cx="3969544" cy="864096"/>
          </a:xfrm>
          <a:prstGeom prst="roundRect">
            <a:avLst>
              <a:gd name="adj" fmla="val 50000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Снижение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объемов реализации газа потребителю</a:t>
            </a:r>
          </a:p>
        </p:txBody>
      </p:sp>
      <p:sp>
        <p:nvSpPr>
          <p:cNvPr id="86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706886" y="4811845"/>
            <a:ext cx="3969544" cy="1056299"/>
          </a:xfrm>
          <a:prstGeom prst="roundRect">
            <a:avLst>
              <a:gd name="adj" fmla="val 49722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Увеличением фактической стоимости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приобретения социального газа и увеличение доставки и транспортировки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Lato Heavy"/>
            </a:endParaRPr>
          </a:p>
        </p:txBody>
      </p:sp>
      <p:cxnSp>
        <p:nvCxnSpPr>
          <p:cNvPr id="94" name="Straight Arrow Connector 80">
            <a:extLst>
              <a:ext uri="{FF2B5EF4-FFF2-40B4-BE49-F238E27FC236}"/>
            </a:extLst>
          </p:cNvPr>
          <p:cNvCxnSpPr>
            <a:cxnSpLocks/>
            <a:endCxn id="84" idx="1"/>
          </p:cNvCxnSpPr>
          <p:nvPr/>
        </p:nvCxnSpPr>
        <p:spPr>
          <a:xfrm flipV="1">
            <a:off x="1749223" y="1726635"/>
            <a:ext cx="867990" cy="10160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80">
            <a:extLst>
              <a:ext uri="{FF2B5EF4-FFF2-40B4-BE49-F238E27FC236}"/>
            </a:extLst>
          </p:cNvPr>
          <p:cNvCxnSpPr>
            <a:cxnSpLocks/>
            <a:endCxn id="104" idx="1"/>
          </p:cNvCxnSpPr>
          <p:nvPr/>
        </p:nvCxnSpPr>
        <p:spPr>
          <a:xfrm flipV="1">
            <a:off x="2357430" y="3409188"/>
            <a:ext cx="285752" cy="1626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767013" y="6230956"/>
            <a:ext cx="3969544" cy="1003383"/>
          </a:xfrm>
          <a:prstGeom prst="roundRect">
            <a:avLst>
              <a:gd name="adj" fmla="val 38385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Увеличение фактических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затрат, за счет повышение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стоимости закупаемых товаров, работ и услуг у поставщиков</a:t>
            </a:r>
          </a:p>
        </p:txBody>
      </p:sp>
      <p:sp>
        <p:nvSpPr>
          <p:cNvPr id="104" name="Rectangle: Rounded Corners 2">
            <a:extLst>
              <a:ext uri="{FF2B5EF4-FFF2-40B4-BE49-F238E27FC236}"/>
            </a:extLst>
          </p:cNvPr>
          <p:cNvSpPr/>
          <p:nvPr/>
        </p:nvSpPr>
        <p:spPr bwMode="auto">
          <a:xfrm>
            <a:off x="2643182" y="2460690"/>
            <a:ext cx="4000528" cy="1896996"/>
          </a:xfrm>
          <a:prstGeom prst="roundRect">
            <a:avLst>
              <a:gd name="adj" fmla="val 50000"/>
            </a:avLst>
          </a:prstGeom>
          <a:solidFill>
            <a:srgbClr val="EEEBC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Несоответствие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уровня заработной платы по сравнению с заработной платой по виду деятельности в Республике и по Карагандинской области. На предприятии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Lato Heavy"/>
              </a:rPr>
              <a:t>среднем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зарплата составляет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200тыс.тенге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Lato Heavy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Lato Heavy"/>
            </a:endParaRPr>
          </a:p>
        </p:txBody>
      </p:sp>
      <p:cxnSp>
        <p:nvCxnSpPr>
          <p:cNvPr id="122" name="Straight Arrow Connector 80">
            <a:extLst>
              <a:ext uri="{FF2B5EF4-FFF2-40B4-BE49-F238E27FC236}"/>
            </a:extLst>
          </p:cNvPr>
          <p:cNvCxnSpPr>
            <a:cxnSpLocks/>
            <a:endCxn id="86" idx="1"/>
          </p:cNvCxnSpPr>
          <p:nvPr/>
        </p:nvCxnSpPr>
        <p:spPr>
          <a:xfrm>
            <a:off x="2306558" y="4932040"/>
            <a:ext cx="400328" cy="40795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8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916832" y="5364088"/>
            <a:ext cx="850181" cy="151216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2" descr="D:\foto\ready\12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85875"/>
            <a:ext cx="5500687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Планы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второе полугодие 2024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133600"/>
            <a:ext cx="6254452" cy="402257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Корректировка утвержденных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статей затрат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пределах утвержденных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сумм их исполнение.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статей затрат тарифной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сметы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инвестиционной программы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68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6715125"/>
            <a:ext cx="31130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foto\ready\logo_spla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5" descr="D:\foto\ready\DSC_3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3163888"/>
            <a:ext cx="296386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D:\foto\ready\DSC_2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13" y="3163888"/>
            <a:ext cx="29654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6"/>
          <p:cNvSpPr txBox="1">
            <a:spLocks noChangeArrowheads="1"/>
          </p:cNvSpPr>
          <p:nvPr/>
        </p:nvSpPr>
        <p:spPr bwMode="auto">
          <a:xfrm>
            <a:off x="357188" y="5500688"/>
            <a:ext cx="6143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"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Караганда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Патанина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строение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125/1, 100019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(7212) 25-80-01, факс: 25-80-24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info@alemgaz.kz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765175" y="1785938"/>
            <a:ext cx="554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3" descr="D:\foto\ready\12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357313"/>
            <a:ext cx="53959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827584"/>
            <a:ext cx="6172200" cy="2477095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ТОО «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AlemGaz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зарегистрировано в качестве хозяйствующего субъекта 14 октября 2005 года и приступило к деятельности на рынке газоснабжения г. Караганды и области с января 2006 года.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Приказом ГУ «Управления по тарифам Карагандинской области» № 32-ОД от 15 февраля 2006 г. ТОО "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AlemGaz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 включено в местный раздел Государственного регистра субъектов естественных монополий Карагандинской области по виду деятельности - транспортировка газа по распределительным трубопроводам, эксплуатация газораспределительных установок и связанных с ним газораспределительных газопроводов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AlemGaz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обслуживает: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5874405"/>
              </p:ext>
            </p:extLst>
          </p:nvPr>
        </p:nvGraphicFramePr>
        <p:xfrm>
          <a:off x="476671" y="3419875"/>
          <a:ext cx="5976665" cy="2736303"/>
        </p:xfrm>
        <a:graphic>
          <a:graphicData uri="http://schemas.openxmlformats.org/drawingml/2006/table">
            <a:tbl>
              <a:tblPr/>
              <a:tblGrid>
                <a:gridCol w="2132003"/>
                <a:gridCol w="752473"/>
                <a:gridCol w="928833"/>
                <a:gridCol w="1081678"/>
                <a:gridCol w="1081678"/>
              </a:tblGrid>
              <a:tr h="491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Адрес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Кол-во </a:t>
                      </a:r>
                      <a:endParaRPr lang="ru-RU" sz="14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ГРУ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     Газопроводы, пм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наземный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подземный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Ленинский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36 346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17 295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19 051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Советский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28 633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12 188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16 445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Октябрьский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14 592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Кировский район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Железнодорожный р-н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1 771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5 366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Всего по Караганде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87 462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39 038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48 424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6672" y="203896"/>
            <a:ext cx="6038469" cy="39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Характеристика компании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000125"/>
            <a:ext cx="6500813" cy="889000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Организационно-производственная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ТОО «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147" name="Picture 4" descr="D:\foto\ready\logo_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единительная линия 5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1928813" y="2000250"/>
            <a:ext cx="28575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3446" y="3143240"/>
            <a:ext cx="2071702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Техническая База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357430" y="3143240"/>
            <a:ext cx="2071702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ГРУ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Действующих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27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042" y="3143240"/>
            <a:ext cx="1643074" cy="714380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ЦАДС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357430" y="407193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57430" y="478631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57430" y="550069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357430" y="621507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Железнодорожный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357430" y="6929454"/>
            <a:ext cx="2071702" cy="571504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042" y="4071934"/>
            <a:ext cx="1643074" cy="785818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Караганда 104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643446" y="4071934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Газонаполнительная станция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43446" y="5072066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наполнения баллонов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643446" y="6072198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Насосно-компрессорное и сливное отделения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643446" y="7072330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Котельно-механический цех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643446" y="8072462"/>
            <a:ext cx="2071702" cy="857256"/>
          </a:xfrm>
          <a:prstGeom prst="rect">
            <a:avLst/>
          </a:prstGeom>
          <a:gradFill>
            <a:gsLst>
              <a:gs pos="0">
                <a:srgbClr val="7DB9EB">
                  <a:alpha val="50000"/>
                </a:srgbClr>
              </a:gs>
              <a:gs pos="50000">
                <a:srgbClr val="FFFFFF"/>
              </a:gs>
              <a:gs pos="100000">
                <a:srgbClr val="7DB9EB">
                  <a:alpha val="50000"/>
                </a:srgb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Железнодорожный тупик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2" descr="D:\foto\ready\DSC_3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2482850"/>
            <a:ext cx="4519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D:\foto\ready\DSC_3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4786313"/>
            <a:ext cx="4519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60350" y="1357313"/>
            <a:ext cx="61928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AlemGaz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7" descr="D:\foto\ready\DSC_2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7" y="3340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D:\foto\ready\DSC_3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1" y="1054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D:\foto\ready\DSC_3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6887" y="5626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3" descr="D:\foto\ready\DSC_3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528" y="1054100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foto\ready\DSC_2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3347864"/>
            <a:ext cx="473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D:\foto\ready\DSC_3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5596730"/>
            <a:ext cx="4733925" cy="22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oto\ready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99200"/>
            <a:ext cx="6853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D:\foto\ready\logo_spl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571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D:\foto\ready\DSC_3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1054100"/>
            <a:ext cx="4786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D:\foto\ready\DSC_3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5643563"/>
            <a:ext cx="48053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D:\foto\ready\r_DSC_4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3340100"/>
            <a:ext cx="4805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357188" y="928688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1500</Words>
  <Application>Microsoft Office PowerPoint</Application>
  <PresentationFormat>Экран (4:3)</PresentationFormat>
  <Paragraphs>841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ТОО «AlemGaz» зарегистрировано в качестве хозяйствующего субъекта 14 октября 2005 года и приступило к деятельности на рынке газоснабжения г. Караганды и области с января 2006 года.  Приказом ГУ «Управления по тарифам Карагандинской области» № 32-ОД от 15 февраля 2006 г. ТОО "AlemGaz" включено в местный раздел Государственного регистра субъектов естественных монополий Карагандинской области по виду деятельности - транспортировка газа по распределительным трубопроводам, эксплуатация газораспределительных установок и связанных с ним газораспределительных газопроводов. ТОО «AlemGaz» обслуживает:</vt:lpstr>
      <vt:lpstr>Организационно-производственная структура ТОО «AlemGaz»</vt:lpstr>
      <vt:lpstr>Слайд 6</vt:lpstr>
      <vt:lpstr>Слайд 7</vt:lpstr>
      <vt:lpstr>Слайд 8</vt:lpstr>
      <vt:lpstr>Слайд 9</vt:lpstr>
      <vt:lpstr>Слайд 10</vt:lpstr>
      <vt:lpstr>Технологическая схема движения газа  от поставщика до потребителя </vt:lpstr>
      <vt:lpstr>Численность персонала  за 6 м-цев 2024год, чел.</vt:lpstr>
      <vt:lpstr>Слайд 13</vt:lpstr>
      <vt:lpstr>Слайд 14</vt:lpstr>
      <vt:lpstr>Постатейное исполнение затрат тарифной сметы, тыс.тенге.</vt:lpstr>
      <vt:lpstr>Составляющая статей затрат ТС  за 6 мес. 2024 год в общем объеме затрат</vt:lpstr>
      <vt:lpstr>Исполнение ремонтной программы</vt:lpstr>
      <vt:lpstr>ИНВЕСТИЦИОННАЯ ПРОГРАММА</vt:lpstr>
      <vt:lpstr>Слайд 19</vt:lpstr>
      <vt:lpstr>Планы на второе полугодие 2024 год</vt:lpstr>
      <vt:lpstr>Слайд 21</vt:lpstr>
    </vt:vector>
  </TitlesOfParts>
  <Company>ALEMGAZ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pc-11</dc:creator>
  <cp:lastModifiedBy>8</cp:lastModifiedBy>
  <cp:revision>468</cp:revision>
  <cp:lastPrinted>2022-04-26T11:24:32Z</cp:lastPrinted>
  <dcterms:created xsi:type="dcterms:W3CDTF">2012-10-29T05:25:31Z</dcterms:created>
  <dcterms:modified xsi:type="dcterms:W3CDTF">2024-07-23T08:59:02Z</dcterms:modified>
</cp:coreProperties>
</file>