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296" r:id="rId4"/>
    <p:sldId id="286" r:id="rId5"/>
    <p:sldId id="258" r:id="rId6"/>
    <p:sldId id="274" r:id="rId7"/>
    <p:sldId id="270" r:id="rId8"/>
    <p:sldId id="259" r:id="rId9"/>
    <p:sldId id="279" r:id="rId10"/>
    <p:sldId id="289" r:id="rId11"/>
    <p:sldId id="304" r:id="rId12"/>
    <p:sldId id="298" r:id="rId13"/>
    <p:sldId id="301" r:id="rId14"/>
    <p:sldId id="297" r:id="rId15"/>
    <p:sldId id="305" r:id="rId16"/>
    <p:sldId id="294" r:id="rId17"/>
    <p:sldId id="295" r:id="rId18"/>
    <p:sldId id="300" r:id="rId19"/>
    <p:sldId id="287" r:id="rId20"/>
    <p:sldId id="281" r:id="rId21"/>
    <p:sldId id="303" r:id="rId22"/>
    <p:sldId id="293" r:id="rId23"/>
    <p:sldId id="299" r:id="rId24"/>
    <p:sldId id="267" r:id="rId25"/>
  </p:sldIdLst>
  <p:sldSz cx="6858000" cy="9144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8665CB0-B165-49FF-B1AC-18B0638B7E50}">
          <p14:sldIdLst>
            <p14:sldId id="256"/>
            <p14:sldId id="302"/>
            <p14:sldId id="296"/>
            <p14:sldId id="286"/>
            <p14:sldId id="258"/>
            <p14:sldId id="274"/>
            <p14:sldId id="270"/>
            <p14:sldId id="259"/>
            <p14:sldId id="279"/>
            <p14:sldId id="289"/>
          </p14:sldIdLst>
        </p14:section>
        <p14:section name="Раздел без заголовка" id="{801F5810-12B3-4583-B15C-C62752EA7B2B}">
          <p14:sldIdLst>
            <p14:sldId id="304"/>
            <p14:sldId id="298"/>
            <p14:sldId id="301"/>
            <p14:sldId id="297"/>
            <p14:sldId id="305"/>
            <p14:sldId id="294"/>
            <p14:sldId id="295"/>
            <p14:sldId id="300"/>
            <p14:sldId id="287"/>
            <p14:sldId id="281"/>
            <p14:sldId id="303"/>
            <p14:sldId id="293"/>
            <p14:sldId id="299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561" autoAdjust="0"/>
  </p:normalViewPr>
  <p:slideViewPr>
    <p:cSldViewPr>
      <p:cViewPr>
        <p:scale>
          <a:sx n="77" d="100"/>
          <a:sy n="77" d="100"/>
        </p:scale>
        <p:origin x="-1614" y="9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0;&#1051;&#1045;&#1052;%20&#1043;&#1040;&#1047;\&#1090;&#1072;&#1088;&#1080;&#1092;%20&#1085;&#1072;%20&#1090;&#1088;&#1072;&#1085;&#1089;&#1087;&#1086;&#1088;&#1090;&#1080;&#1088;&#1086;&#1074;&#1082;&#1091;\&#1086;&#1090;&#1095;&#1077;&#1090;%20&#1058;&#1057;%20&#1079;&#1072;%202024&#1075;\&#1054;&#1078;&#1080;&#1076;&#1072;&#1077;&#1084;&#1099;&#1081;%20&#1075;&#1086;&#1076;2024\&#1087;.4%20&#1086;&#1078;&#1080;&#1076;%20&#1075;&#1086;&#1076;%202024%20&#1058;&#1057;%20&#1090;&#1088;&#1072;&#1085;&#1089;&#1087;&#1086;&#1088;&#1090;&#1080;&#1088;&#1086;&#1074;&#1082;&#1072;%2013.04.202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0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title>
    <c:view3D>
      <c:rotX val="40"/>
      <c:rotY val="180"/>
      <c:perspective val="30"/>
    </c:view3D>
    <c:plotArea>
      <c:layout>
        <c:manualLayout>
          <c:layoutTarget val="inner"/>
          <c:xMode val="edge"/>
          <c:yMode val="edge"/>
          <c:x val="0"/>
          <c:y val="0.14125426584427683"/>
          <c:w val="0.6005266441930206"/>
          <c:h val="0.78950316923031605"/>
        </c:manualLayout>
      </c:layout>
      <c:pie3DChart>
        <c:varyColors val="1"/>
        <c:ser>
          <c:idx val="0"/>
          <c:order val="0"/>
          <c:tx>
            <c:strRef>
              <c:f>'для презентации'!$F$4</c:f>
              <c:strCache>
                <c:ptCount val="1"/>
                <c:pt idx="0">
                  <c:v>Утверждено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'для презентации'!$B$5:$B$12</c:f>
              <c:strCache>
                <c:ptCount val="8"/>
                <c:pt idx="0">
                  <c:v>Материальные затраты</c:v>
                </c:pt>
                <c:pt idx="1">
                  <c:v>Затраты на оплату труда</c:v>
                </c:pt>
                <c:pt idx="2">
                  <c:v>Аммортизация основных средств и НМА</c:v>
                </c:pt>
                <c:pt idx="3">
                  <c:v>Ремонт</c:v>
                </c:pt>
                <c:pt idx="4">
                  <c:v>Услуги сторонних организаций производственного характера</c:v>
                </c:pt>
                <c:pt idx="5">
                  <c:v>Прочие затраты</c:v>
                </c:pt>
                <c:pt idx="6">
                  <c:v>Общие и административные расходы</c:v>
                </c:pt>
                <c:pt idx="7">
                  <c:v>Прибыль</c:v>
                </c:pt>
              </c:strCache>
            </c:strRef>
          </c:cat>
          <c:val>
            <c:numRef>
              <c:f>'для презентации'!$F$5:$F$12</c:f>
              <c:numCache>
                <c:formatCode>0%</c:formatCode>
                <c:ptCount val="8"/>
                <c:pt idx="0">
                  <c:v>4.3187784513687696E-2</c:v>
                </c:pt>
                <c:pt idx="1">
                  <c:v>0.792442511637383</c:v>
                </c:pt>
                <c:pt idx="2">
                  <c:v>1.4499484096947804E-2</c:v>
                </c:pt>
                <c:pt idx="3">
                  <c:v>4.9988397427966652E-2</c:v>
                </c:pt>
                <c:pt idx="4">
                  <c:v>5.4124815959489404E-2</c:v>
                </c:pt>
                <c:pt idx="5">
                  <c:v>3.6458859038443592E-2</c:v>
                </c:pt>
                <c:pt idx="6">
                  <c:v>9.2981473260818504E-3</c:v>
                </c:pt>
                <c:pt idx="7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333333333333364"/>
          <c:y val="5.2653776444133826E-2"/>
          <c:w val="0.3416666666666679"/>
          <c:h val="0.9289715288295467"/>
        </c:manualLayout>
      </c:layout>
      <c:txPr>
        <a:bodyPr/>
        <a:lstStyle/>
        <a:p>
          <a:pPr>
            <a:defRPr sz="12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2000">
              <a:solidFill>
                <a:srgbClr val="002060"/>
              </a:solidFill>
            </a:defRPr>
          </a:pPr>
          <a:endParaRPr lang="ru-RU"/>
        </a:p>
      </c:txPr>
    </c:title>
    <c:view3D>
      <c:rotX val="40"/>
      <c:rotY val="210"/>
      <c:perspective val="30"/>
    </c:view3D>
    <c:plotArea>
      <c:layout>
        <c:manualLayout>
          <c:layoutTarget val="inner"/>
          <c:xMode val="edge"/>
          <c:yMode val="edge"/>
          <c:x val="2.2971213075090442E-2"/>
          <c:y val="0.12343575809584377"/>
          <c:w val="0.58811073460973462"/>
          <c:h val="0.81082872975799603"/>
        </c:manualLayout>
      </c:layout>
      <c:pie3DChart>
        <c:varyColors val="1"/>
        <c:ser>
          <c:idx val="0"/>
          <c:order val="0"/>
          <c:tx>
            <c:strRef>
              <c:f>'для презентации'!$G$4</c:f>
              <c:strCache>
                <c:ptCount val="1"/>
                <c:pt idx="0">
                  <c:v>Факт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'для презентации'!$B$5:$B$12</c:f>
              <c:strCache>
                <c:ptCount val="8"/>
                <c:pt idx="0">
                  <c:v>Материальные затраты</c:v>
                </c:pt>
                <c:pt idx="1">
                  <c:v>Затраты на оплату труда</c:v>
                </c:pt>
                <c:pt idx="2">
                  <c:v>Аммортизация основных средств и НМА</c:v>
                </c:pt>
                <c:pt idx="3">
                  <c:v>Ремонт</c:v>
                </c:pt>
                <c:pt idx="4">
                  <c:v>Услуги сторонних организаций производственного характера</c:v>
                </c:pt>
                <c:pt idx="5">
                  <c:v>Прочие затраты</c:v>
                </c:pt>
                <c:pt idx="6">
                  <c:v>Общие и административные расходы</c:v>
                </c:pt>
                <c:pt idx="7">
                  <c:v>Прибыль</c:v>
                </c:pt>
              </c:strCache>
            </c:strRef>
          </c:cat>
          <c:val>
            <c:numRef>
              <c:f>'для презентации'!$G$5:$G$12</c:f>
              <c:numCache>
                <c:formatCode>0%</c:formatCode>
                <c:ptCount val="8"/>
                <c:pt idx="0">
                  <c:v>5.6928410712910882E-2</c:v>
                </c:pt>
                <c:pt idx="1">
                  <c:v>0.86250481968820181</c:v>
                </c:pt>
                <c:pt idx="2">
                  <c:v>1.3757839443501955E-2</c:v>
                </c:pt>
                <c:pt idx="3">
                  <c:v>2.9344146587225159E-2</c:v>
                </c:pt>
                <c:pt idx="4">
                  <c:v>7.8368879958112439E-2</c:v>
                </c:pt>
                <c:pt idx="5">
                  <c:v>0.1016278155272633</c:v>
                </c:pt>
                <c:pt idx="6">
                  <c:v>2.303616534431294E-2</c:v>
                </c:pt>
                <c:pt idx="7">
                  <c:v>-0.165568077261528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436898986532332"/>
          <c:y val="6.8365488125840451E-2"/>
          <c:w val="0.33603442210124812"/>
          <c:h val="0.93163451187415969"/>
        </c:manualLayout>
      </c:layout>
      <c:txPr>
        <a:bodyPr/>
        <a:lstStyle/>
        <a:p>
          <a:pPr>
            <a:defRPr sz="12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14427B8-51F9-4931-B033-25ECE9745F0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BD6F95D-C291-4DF1-A4A6-B3FC41428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271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2B363E-DE38-4FBE-91FA-B7799E71425E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016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№ п/п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Наименование статьи затрат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Ед. изм.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Фактические показатели законченный 2020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транспортировка газа через ГРУ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Материалы для текущего ремонта автомашин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623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96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619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95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1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Обслуживание ВДГО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1 045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2 089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1 045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2 089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Рем.-сервисное обслуживание машин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1 210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364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1 049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343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162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21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 ГРУ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2 141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2 122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2 141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2 122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баллонов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1 677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252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1 677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252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измерительных приборов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196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196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оборудования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176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176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оборудования ГНС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1 254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188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1 254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188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цехов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144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27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144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27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Ремонтно-строительные работы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62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62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оргтехники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14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10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Всего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8 542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5 229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6F95D-C291-4DF1-A4A6-B3FC4142823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273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6F95D-C291-4DF1-A4A6-B3FC4142823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83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39B8-0441-45CD-8B71-3353E005EE99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51A5-5CD7-476A-86E0-D5BBF95DD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9105-0D22-483A-92A7-2DA966E5824B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8636-D0DB-42DF-A6EF-099CFE9A5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4211-FB06-4BE6-9A20-364E80DBBDD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F89E-968D-4608-A377-5D8F28181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6DB2-7CC5-4326-B6A8-0227F1E1A503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9099-CCF6-48F4-B09A-FEC2D603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79A3-6962-44E9-85D2-53A0CA626C0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EC89-AB3F-45E2-BE64-31FF69896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4E07-1923-4964-B3D6-025BB4BB55E8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3665-4F01-4210-96B2-FFCD053E6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672A-A9F1-4867-84C8-53E30232031B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02DA-6781-45AE-996D-A6C989A1F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4BD0-1377-402A-94E6-D111A2ACC872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66E0-A61F-4DF7-81B0-7B7AD13CB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8CC7-A6C1-4553-9979-944664FCA60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0B02-3088-4141-822C-D50CB174A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A0D1-3817-4E71-8E34-6F29A5B2F50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B3EB-61A4-4BD2-A7B1-40CA544E8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D981-E2A7-4976-8FB3-DD7A45DBCF98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06E1-38F4-45D9-8E78-D295EE56B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CD4D3C3-4FC0-48F7-AE95-37DE2ED2381C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A2C1672-F75D-4EFD-8F4C-C381496F2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foto\DSC_2844.jpg"/>
          <p:cNvPicPr>
            <a:picLocks noChangeAspect="1" noChangeArrowheads="1"/>
          </p:cNvPicPr>
          <p:nvPr/>
        </p:nvPicPr>
        <p:blipFill>
          <a:blip r:embed="rId3" cstate="print"/>
          <a:srcRect r="54344" b="8090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D:\foto\ready\logo_spla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34" y="-252536"/>
            <a:ext cx="1817290" cy="18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00306" y="8559225"/>
            <a:ext cx="23795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г. Караганда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0688" y="1835696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 регулируемой деятельности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ТОО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AlemGaz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 2024год.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89295" y="1071562"/>
            <a:ext cx="6715125" cy="1221612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схема движения газа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поставщика до потребителя </a:t>
            </a: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4428560" y="3507225"/>
            <a:ext cx="2023071" cy="5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Доставка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газа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ж/д составами</a:t>
            </a:r>
          </a:p>
          <a:p>
            <a:pPr algn="ctr"/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491437" y="5611580"/>
            <a:ext cx="1947864" cy="63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Доставка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автоцистернами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ansportation" pitchFamily="34" charset="2"/>
              </a:rPr>
              <a:t>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4" name="Text Box 23"/>
          <p:cNvSpPr txBox="1">
            <a:spLocks noChangeArrowheads="1"/>
          </p:cNvSpPr>
          <p:nvPr/>
        </p:nvSpPr>
        <p:spPr bwMode="auto">
          <a:xfrm>
            <a:off x="714375" y="4857750"/>
            <a:ext cx="1500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2295" name="Picture 4" descr="D:\foto\ready\logo_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285420" y="2550233"/>
            <a:ext cx="2143140" cy="91440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Поставщик газа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000250" y="4204523"/>
            <a:ext cx="28575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хранения ГНС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79964" y="5238311"/>
            <a:ext cx="1071570" cy="91440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01744" y="5375982"/>
            <a:ext cx="1009485" cy="91440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93215" y="6770067"/>
            <a:ext cx="1071570" cy="91440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ГРУ</a:t>
            </a:r>
          </a:p>
        </p:txBody>
      </p:sp>
      <p:sp>
        <p:nvSpPr>
          <p:cNvPr id="12310" name="Line 14"/>
          <p:cNvSpPr>
            <a:spLocks noChangeShapeType="1"/>
          </p:cNvSpPr>
          <p:nvPr/>
        </p:nvSpPr>
        <p:spPr bwMode="auto">
          <a:xfrm>
            <a:off x="3356990" y="3464632"/>
            <a:ext cx="3" cy="7719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14"/>
          <p:cNvSpPr>
            <a:spLocks noChangeShapeType="1"/>
          </p:cNvSpPr>
          <p:nvPr/>
        </p:nvSpPr>
        <p:spPr bwMode="auto">
          <a:xfrm flipH="1">
            <a:off x="3356990" y="6328234"/>
            <a:ext cx="1" cy="4418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14"/>
          <p:cNvSpPr>
            <a:spLocks noChangeShapeType="1"/>
          </p:cNvSpPr>
          <p:nvPr/>
        </p:nvSpPr>
        <p:spPr bwMode="auto">
          <a:xfrm flipH="1">
            <a:off x="3356992" y="7684466"/>
            <a:ext cx="0" cy="5599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Text Box 23"/>
          <p:cNvSpPr txBox="1">
            <a:spLocks noChangeArrowheads="1"/>
          </p:cNvSpPr>
          <p:nvPr/>
        </p:nvSpPr>
        <p:spPr bwMode="auto">
          <a:xfrm>
            <a:off x="2607469" y="8244408"/>
            <a:ext cx="1643062" cy="357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Потребитель</a:t>
            </a:r>
          </a:p>
          <a:p>
            <a:pPr eaLnBrk="0" hangingPunct="0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491437" y="7708459"/>
            <a:ext cx="218136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Доставка по сетям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835696"/>
            <a:ext cx="6172200" cy="31801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исполнении утвержденной инвестиционной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ремонтной программы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73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251520"/>
            <a:ext cx="6172200" cy="6480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ПРОГРАММА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2395399"/>
              </p:ext>
            </p:extLst>
          </p:nvPr>
        </p:nvGraphicFramePr>
        <p:xfrm>
          <a:off x="116631" y="899593"/>
          <a:ext cx="6741368" cy="8079816"/>
        </p:xfrm>
        <a:graphic>
          <a:graphicData uri="http://schemas.openxmlformats.org/drawingml/2006/table">
            <a:tbl>
              <a:tblPr/>
              <a:tblGrid>
                <a:gridCol w="524328"/>
                <a:gridCol w="1872603"/>
                <a:gridCol w="749041"/>
                <a:gridCol w="749041"/>
                <a:gridCol w="1348273"/>
                <a:gridCol w="1498082"/>
              </a:tblGrid>
              <a:tr h="435715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Скорректированный инвестиционный проект на обновление и капитальные ремонты активов предприятия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Информация о реализации инвестиционной проекта в разрезе источников финансирования, тысяч тенге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1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</a:t>
                      </a:r>
                      <a:endParaRPr lang="ru-RU" sz="10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мероприятий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Ед. изм.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(для натуральных показателей)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Кол-во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в натуральных показателях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Сумма инвестиционной программы (проекты), тысяч тенге 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Собственные средства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 ремонты увеличивающие стоимость инвентарн номер С0000909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установка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4 145,36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4 145,36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запчастей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2 399,00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2 399,00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1 746,36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1 746,36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4 145,36 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4 145,36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 ремонты увеличивающие стоимость инвентарн номер С0000070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установка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2 518,95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2 518,95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запчастей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2 518,95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2 518,95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2 518,95 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2 518,95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УАЗ -390995-4552-04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6 490,97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6 490,97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Капитальные ремонты увеличивающие стоимость инвентарн номер С0000070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установка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1 833,68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1 833,68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1 833,68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1 833,68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8 324,65 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8 324,65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УАЗ -390995-4552-04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6 816,00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6 816,00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6 815,52 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6 815,52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Всего 2022-2026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21 804,48 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21 804,48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77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-13646"/>
            <a:ext cx="6172200" cy="827584"/>
          </a:xfrm>
        </p:spPr>
        <p:txBody>
          <a:bodyPr/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исполнении инвестиционной программы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5078559"/>
              </p:ext>
            </p:extLst>
          </p:nvPr>
        </p:nvGraphicFramePr>
        <p:xfrm>
          <a:off x="217794" y="1288489"/>
          <a:ext cx="6669360" cy="3931583"/>
        </p:xfrm>
        <a:graphic>
          <a:graphicData uri="http://schemas.openxmlformats.org/drawingml/2006/table">
            <a:tbl>
              <a:tblPr/>
              <a:tblGrid>
                <a:gridCol w="1942353"/>
                <a:gridCol w="356095"/>
                <a:gridCol w="579530"/>
                <a:gridCol w="691244"/>
                <a:gridCol w="707538"/>
                <a:gridCol w="502727"/>
                <a:gridCol w="530656"/>
                <a:gridCol w="707538"/>
                <a:gridCol w="651679"/>
              </a:tblGrid>
              <a:tr h="9361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фактических условиях и размерах финансирования ИП, тысяч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предоставления услуги в рамках ИП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увеличивающий стоимость (</a:t>
                      </a:r>
                      <a:r>
                        <a:rPr lang="ru-RU" sz="105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инвентарн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номер С0000070)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установка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приобретения запчастей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2 518,95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518,95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60648" y="5292080"/>
            <a:ext cx="64602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тарифной смете было заложено финансирование в размере 4 145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счет собственных средств по статье «Амортизация». ТОО «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AlemGaz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заключил договор с ТОО «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Казбаррель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сумму 6 607,143 млн тенге без НДС. Разница от утвержденной инвестиционной программы составляет сумму 2254,51млн тенге. Финансирование данной суммы произведено за счет прибыли от иной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наступление случая неисполнения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 мероприятия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утвержденной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причине не зависящей от субъекта (неисполнение обязательств другой стороной договора) на 2024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была скорректирована ИП 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переносом сроков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 2024 году  в сумме  2518,95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 2025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в сумме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1833,68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Запланированная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сумма 2518,95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была направлена на оплату заключенного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149080" y="813938"/>
            <a:ext cx="2708920" cy="44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1 приложение 5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36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79512"/>
            <a:ext cx="6408712" cy="67689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ремонтной программы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7365904"/>
              </p:ext>
            </p:extLst>
          </p:nvPr>
        </p:nvGraphicFramePr>
        <p:xfrm>
          <a:off x="116632" y="2051720"/>
          <a:ext cx="6552729" cy="7167520"/>
        </p:xfrm>
        <a:graphic>
          <a:graphicData uri="http://schemas.openxmlformats.org/drawingml/2006/table">
            <a:tbl>
              <a:tblPr/>
              <a:tblGrid>
                <a:gridCol w="370037"/>
                <a:gridCol w="3239104"/>
                <a:gridCol w="625721"/>
                <a:gridCol w="1077346"/>
                <a:gridCol w="1240521"/>
              </a:tblGrid>
              <a:tr h="10344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видов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ремонтных работ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Ед. изм.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Фактические показатели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2024г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том числе на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отнесено на регулируемую услугу транспортировку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газа через ГРУ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1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Материалы для текущего ремонта автомашин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214 960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141 258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0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Обслуживание ВДГО  (материалы)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1 394 832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1 394 832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3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Рем.-сервисное обслуживание машин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1 247 760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607 807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0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  ГРУ  (материалы)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2 693 637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2 693 637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8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 баллонов  (материалы)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256 759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42 462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8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 оборудования  (материалы)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842 896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163 345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8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 ветхого газопровода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8 650 000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8 650 000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3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 оборудования ГНС (материалы)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1 318 713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197 807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8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 цехов  (материалы)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2 327 619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376 072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1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Ремонтно-строительные работы  (материалы)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509 295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84 196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9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 оргтехники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259 500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38 925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35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Всего: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19 715 971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14 390 340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68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т.ч. на с/с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27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18 884 510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14 262 921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35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р/п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27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тенге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831 461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127 419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2887982"/>
              </p:ext>
            </p:extLst>
          </p:nvPr>
        </p:nvGraphicFramePr>
        <p:xfrm>
          <a:off x="116631" y="842529"/>
          <a:ext cx="6552730" cy="1083686"/>
        </p:xfrm>
        <a:graphic>
          <a:graphicData uri="http://schemas.openxmlformats.org/drawingml/2006/table">
            <a:tbl>
              <a:tblPr/>
              <a:tblGrid>
                <a:gridCol w="1647914"/>
                <a:gridCol w="1388401"/>
                <a:gridCol w="1297571"/>
                <a:gridCol w="1089958"/>
                <a:gridCol w="1128886"/>
              </a:tblGrid>
              <a:tr h="54392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Наименование  показателей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67" marR="9167" marT="91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Утверждено</a:t>
                      </a:r>
                      <a:b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тарифной смете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67" marR="9167" marT="91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Фактические показатели </a:t>
                      </a:r>
                      <a:b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за 2024год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67" marR="9167" marT="91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67" marR="9167" marT="91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Отклонение</a:t>
                      </a:r>
                      <a:b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67" marR="9167" marT="91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79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Ремонт,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тыс.тенге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67" marR="9167" marT="91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15 006,12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2" marR="6722" marT="6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14 390,34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2" marR="6722" marT="67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617,71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67" marR="9167" marT="91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4,1%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67" marR="9167" marT="91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0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835696"/>
            <a:ext cx="6172200" cy="31801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постатейном исполнении утвержденной тарифной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1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64" y="30387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Постатейное исполнение затрат тарифной сметы,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тенге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5295532"/>
              </p:ext>
            </p:extLst>
          </p:nvPr>
        </p:nvGraphicFramePr>
        <p:xfrm>
          <a:off x="116632" y="399719"/>
          <a:ext cx="6741368" cy="8681874"/>
        </p:xfrm>
        <a:graphic>
          <a:graphicData uri="http://schemas.openxmlformats.org/drawingml/2006/table">
            <a:tbl>
              <a:tblPr/>
              <a:tblGrid>
                <a:gridCol w="428361"/>
                <a:gridCol w="2870930"/>
                <a:gridCol w="1093688"/>
                <a:gridCol w="1303311"/>
                <a:gridCol w="1045078"/>
              </a:tblGrid>
              <a:tr h="598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отклонения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Затраты на производство товаров и предоставление услуг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285 482,22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223 886,19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-21,6%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Материальные затраты,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12 964,63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14 871,71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топливо (газ на собственные нужды -отопление)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2 793,04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3 916,24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1 888,27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2 867,34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сырье и материалы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1 840,14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1 907,25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ГСМ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6 443,18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180,87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Затраты на оплату труда,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227 800,02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155 352,61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204 016,47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138 959,38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налоги по зарплате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23 783,55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16 393,23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социальный налог, социальные отчисления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17 256,32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11 892,59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337,3%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мед.страхование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6 505,32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4 404,82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Амортизация основных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2 518,95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Ремонт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15 006,12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14 262,92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-4,95%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Услуги сторонних организаций производственного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16 247,84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17 440,73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регламентные работы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7 062,78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6 780,68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-3,99%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услуги по поставке газа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метрология (поверка средств измерений)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496,78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932,01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услуги связи, в том числе сотовая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коммунальные услуги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179,58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переодическая печать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технологические потери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8 457,80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9 446,27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обучение сотрудников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37,84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Прочие затраты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10 944,66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19 439,27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Затраты по ОТ и ТБ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4 284,56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4 436,82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спецпитание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1 182,86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1 191,95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спецодежда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1 281,10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1 281,48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медикаменты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129,74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мед.осмотр сотрудников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475,86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510,15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моющие средства,мыло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121,69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210,91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73,3%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противопожарная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1 093,31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1 056,12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содержание центральной аварийной диспетчерской службы (ЦАДС)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6 399,83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10 922,31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канцелярские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проезд городским транспортом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обязательное страхование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188,17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263,57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прочие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3 170,05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594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8640" y="-46384"/>
            <a:ext cx="6669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Постатейное исполнение затрат тарифной сметы,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8712007"/>
              </p:ext>
            </p:extLst>
          </p:nvPr>
        </p:nvGraphicFramePr>
        <p:xfrm>
          <a:off x="2" y="661502"/>
          <a:ext cx="6857997" cy="8491303"/>
        </p:xfrm>
        <a:graphic>
          <a:graphicData uri="http://schemas.openxmlformats.org/drawingml/2006/table">
            <a:tbl>
              <a:tblPr/>
              <a:tblGrid>
                <a:gridCol w="435772"/>
                <a:gridCol w="2920598"/>
                <a:gridCol w="1112610"/>
                <a:gridCol w="1325859"/>
                <a:gridCol w="1063158"/>
              </a:tblGrid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Расходы периода,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12 876,16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14 145,49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Общие и административные расходы,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12 876,16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14 145,49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Затраты на оплату труда 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10 084,93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9 626,52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9 040,73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8 622,68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социальный налог, социальные отчисления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772,98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732,75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мед.страхование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271,22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271,09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платежи и сборы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249,35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плата за эмиссии в окружающую среду</a:t>
                      </a:r>
                    </a:p>
                  </a:txBody>
                  <a:tcPr marL="11337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28,31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32,14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налог на транспорт</a:t>
                      </a:r>
                    </a:p>
                  </a:txBody>
                  <a:tcPr marL="11337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214,07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241,24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прочие налоги</a:t>
                      </a:r>
                    </a:p>
                  </a:txBody>
                  <a:tcPr marL="11337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-73,5%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38,95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услуги связи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113,74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188,17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услуги банка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505,45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307,91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другие расходы: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1 892,44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3 583,48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печать, литература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192,49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информационное  обеспечение и доступ к сайтам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187,32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служебный автотранспорт (ГСМ,ремонт)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359,47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554,98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хозрасходы, материалы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234,19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198,9%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канцелярские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50,85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затраты по ОТ и ТБ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42,17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50,87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почтовые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39,75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72,58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охрана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974,78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1 541,59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оргтехники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38,93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1916,8%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обязательное страхование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401,62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юридические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221,67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7.8.13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прочие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36,40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298 358,38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238 031,68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-20,2%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-46 752,61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298 358,38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191 279,07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Объем оказываемых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2 549,79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2 395,18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Тариф (цена, ставка сбора) (без НДС)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117,73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79,86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-32,2%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279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79512"/>
            <a:ext cx="6624736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Составляющая статей затрат ТС за 2024 год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 общем объеме затрат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84452630"/>
              </p:ext>
            </p:extLst>
          </p:nvPr>
        </p:nvGraphicFramePr>
        <p:xfrm>
          <a:off x="116632" y="755576"/>
          <a:ext cx="6639777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4812113"/>
              </p:ext>
            </p:extLst>
          </p:nvPr>
        </p:nvGraphicFramePr>
        <p:xfrm>
          <a:off x="116632" y="4716016"/>
          <a:ext cx="64807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222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8010" y="899591"/>
            <a:ext cx="6157913" cy="47496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нность персонала за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2024год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чел.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04664" y="4765222"/>
            <a:ext cx="6157913" cy="4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Среднемесячная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зарплата персонала, тенге</a:t>
            </a:r>
          </a:p>
        </p:txBody>
      </p:sp>
      <p:pic>
        <p:nvPicPr>
          <p:cNvPr id="16" name="Picture 4" descr="D:\foto\ready\logo_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289" y="-571501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62" y="1476704"/>
            <a:ext cx="6309015" cy="3167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562" y="5475765"/>
            <a:ext cx="6307671" cy="3488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835696"/>
            <a:ext cx="6172200" cy="31801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субъекте естественной монополии</a:t>
            </a:r>
          </a:p>
        </p:txBody>
      </p:sp>
    </p:spTree>
    <p:extLst>
      <p:ext uri="{BB962C8B-B14F-4D97-AF65-F5344CB8AC3E}">
        <p14:creationId xmlns="" xmlns:p14="http://schemas.microsoft.com/office/powerpoint/2010/main" val="3006461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52438" y="946057"/>
            <a:ext cx="6048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финансово-экономические показатели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1462159"/>
              </p:ext>
            </p:extLst>
          </p:nvPr>
        </p:nvGraphicFramePr>
        <p:xfrm>
          <a:off x="342900" y="2267745"/>
          <a:ext cx="6172199" cy="5360960"/>
        </p:xfrm>
        <a:graphic>
          <a:graphicData uri="http://schemas.openxmlformats.org/drawingml/2006/table">
            <a:tbl>
              <a:tblPr/>
              <a:tblGrid>
                <a:gridCol w="2629997"/>
                <a:gridCol w="2511528"/>
                <a:gridCol w="1030674"/>
              </a:tblGrid>
              <a:tr h="576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Наименование показателей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Формула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Показатели финансовой устойчивости.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автономии (СК/СА) 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капитал / активы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0,26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Показатели рентабельности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рентабельности продаж.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валовая прибыль / выручка 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0,33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Рентабельность по чистой прибыли. 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чистая прибыль / выручка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Показатели деловой активности.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оборачиваемости ДЗ в днях.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ДЗ / выручка х 366 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дн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31,6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оборачиваемости КЗ в днях.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КЗ / себестоимость х 366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дн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164,28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Показатели ликвидности.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текущей ликвидности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активы / обязательства 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1,36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быстрой ликвидности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денежн.ср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 + 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краткосрочн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 фин. Инв. +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краткосрочн.ДТ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) / Обязательства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 0,75 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объемах предоставленных регулируемых услуг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4175293"/>
              </p:ext>
            </p:extLst>
          </p:nvPr>
        </p:nvGraphicFramePr>
        <p:xfrm>
          <a:off x="116632" y="2699792"/>
          <a:ext cx="6741368" cy="2088232"/>
        </p:xfrm>
        <a:graphic>
          <a:graphicData uri="http://schemas.openxmlformats.org/drawingml/2006/table">
            <a:tbl>
              <a:tblPr/>
              <a:tblGrid>
                <a:gridCol w="1392239"/>
                <a:gridCol w="1295762"/>
                <a:gridCol w="1429038"/>
                <a:gridCol w="1499585"/>
                <a:gridCol w="1124744"/>
              </a:tblGrid>
              <a:tr h="1617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 тариф на 5 лет / ВКТ с 01.10.2023 по 01.10.2024,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в тарифной смете на 2024 год, тенге/кг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 услуг в ТС,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тыс.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Фактический объем оказываемых услуг, тыс.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тыс.кг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83,20-79,86                                                                                      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2 549,79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2 395,18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- 154,61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6544648"/>
              </p:ext>
            </p:extLst>
          </p:nvPr>
        </p:nvGraphicFramePr>
        <p:xfrm>
          <a:off x="342900" y="5580112"/>
          <a:ext cx="6172199" cy="2880318"/>
        </p:xfrm>
        <a:graphic>
          <a:graphicData uri="http://schemas.openxmlformats.org/drawingml/2006/table">
            <a:tbl>
              <a:tblPr/>
              <a:tblGrid>
                <a:gridCol w="2606396"/>
                <a:gridCol w="1662976"/>
                <a:gridCol w="1902827"/>
              </a:tblGrid>
              <a:tr h="462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Подразделения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Фактические показатели за 12 </a:t>
                      </a:r>
                      <a:r>
                        <a:rPr lang="ru-RU" sz="1400" b="1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мес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2024г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9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к-во, кг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сумма,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Газовоз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17 330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4 136 890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Железно-дорожная РЭС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231 910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55 235 834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Кировский РЭС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12 240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2 921 065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Ленинская РЭС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966 754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225 340 203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РЭС Октябрьского района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262 430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62 564 345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Советская РЭС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904 516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215 782 099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2 395 180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565 980 436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всего, тыс.кг/тыс.тенге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2 395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565 980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6443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30" y="395536"/>
            <a:ext cx="6858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00" dirty="0">
                <a:solidFill>
                  <a:schemeClr val="tx2">
                    <a:lumMod val="75000"/>
                  </a:schemeClr>
                </a:solidFill>
                <a:latin typeface="Lato Heavy"/>
                <a:cs typeface="+mn-cs"/>
              </a:rPr>
              <a:t>Основные </a:t>
            </a:r>
            <a:r>
              <a:rPr lang="ru-RU" sz="2000" b="1" spc="100" dirty="0" smtClean="0">
                <a:solidFill>
                  <a:schemeClr val="tx2">
                    <a:lumMod val="75000"/>
                  </a:schemeClr>
                </a:solidFill>
                <a:latin typeface="Lato Heavy"/>
                <a:cs typeface="+mn-cs"/>
              </a:rPr>
              <a:t>проблемы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116632" y="2742715"/>
            <a:ext cx="2138135" cy="2765389"/>
          </a:xfrm>
          <a:prstGeom prst="roundRect">
            <a:avLst>
              <a:gd name="adj" fmla="val 45783"/>
            </a:avLst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Проблемы с которыми сталкивается предприятие при осуществлении регулируемой деятельности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84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2617213" y="1294587"/>
            <a:ext cx="3969544" cy="864096"/>
          </a:xfrm>
          <a:prstGeom prst="roundRect">
            <a:avLst>
              <a:gd name="adj" fmla="val 50000"/>
            </a:avLst>
          </a:prstGeom>
          <a:solidFill>
            <a:srgbClr val="EEEBC4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Снижение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объемов реализации газа потребителю</a:t>
            </a:r>
          </a:p>
        </p:txBody>
      </p:sp>
      <p:cxnSp>
        <p:nvCxnSpPr>
          <p:cNvPr id="94" name="Straight Arrow Connector 80">
            <a:extLst>
              <a:ext uri="{FF2B5EF4-FFF2-40B4-BE49-F238E27FC236}"/>
            </a:extLst>
          </p:cNvPr>
          <p:cNvCxnSpPr>
            <a:cxnSpLocks/>
            <a:endCxn id="84" idx="1"/>
          </p:cNvCxnSpPr>
          <p:nvPr/>
        </p:nvCxnSpPr>
        <p:spPr>
          <a:xfrm flipV="1">
            <a:off x="1412776" y="1726635"/>
            <a:ext cx="1204437" cy="104340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8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181035" y="2904129"/>
            <a:ext cx="1103949" cy="54349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2766899" y="6516216"/>
            <a:ext cx="3969544" cy="1003383"/>
          </a:xfrm>
          <a:prstGeom prst="roundRect">
            <a:avLst>
              <a:gd name="adj" fmla="val 38385"/>
            </a:avLst>
          </a:prstGeom>
          <a:solidFill>
            <a:srgbClr val="EEEBC4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Увеличение фактических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затрат, за счет повышение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стоимости закупаемых товаров, работ и услуг у поставщиков</a:t>
            </a:r>
          </a:p>
        </p:txBody>
      </p:sp>
      <p:sp>
        <p:nvSpPr>
          <p:cNvPr id="104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2704368" y="2555776"/>
            <a:ext cx="4153632" cy="3109676"/>
          </a:xfrm>
          <a:prstGeom prst="roundRect">
            <a:avLst>
              <a:gd name="adj" fmla="val 50000"/>
            </a:avLst>
          </a:prstGeom>
          <a:solidFill>
            <a:srgbClr val="EEEBC4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Большая текучесть кадров, нехватка квалификационного персонала  и несоответствие уровня заработной платы по сравнению с заработной платой по виду деятельности в Республике и по Карагандинской области. На предприятии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среднем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зарплата составляет 203тыс.тенге.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Lato Heavy"/>
            </a:endParaRPr>
          </a:p>
        </p:txBody>
      </p:sp>
      <p:cxnSp>
        <p:nvCxnSpPr>
          <p:cNvPr id="139" name="Straight Arrow Connector 8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916832" y="5364088"/>
            <a:ext cx="850181" cy="151216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Планы на 2025 год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133600"/>
            <a:ext cx="6254452" cy="272643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статей затрат тарифной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сметы.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сполнение мероприятий инвестиционной программы.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68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6715125"/>
            <a:ext cx="31130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foto\ready\logo_spla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5" descr="D:\foto\ready\DSC_3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3163888"/>
            <a:ext cx="296386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D:\foto\ready\DSC_29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13" y="3163888"/>
            <a:ext cx="29654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6"/>
          <p:cNvSpPr txBox="1">
            <a:spLocks noChangeArrowheads="1"/>
          </p:cNvSpPr>
          <p:nvPr/>
        </p:nvSpPr>
        <p:spPr bwMode="auto">
          <a:xfrm>
            <a:off x="357188" y="5500688"/>
            <a:ext cx="6143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"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Караганда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Патанина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строение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125/1, 100019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(7212) 25-80-01, факс: 25-80-24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info@alemgaz.kz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765175" y="1785938"/>
            <a:ext cx="554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827584"/>
            <a:ext cx="6172200" cy="2477095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ТОО «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AlemGaz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зарегистрировано в качестве хозяйствующего субъекта 14 октября 2005 года и приступило к деятельности на рынке газоснабжения г. Караганды и области с января 2006 года. 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Приказом ГУ «Управления по тарифам Карагандинской области» № 32-ОД от 15 февраля 2006 г. ТОО "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AlemGaz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 включено в местный раздел Государственного регистра субъектов естественных монополий Карагандинской области по виду деятельности - транспортировка газа по распределительным трубопроводам, эксплуатация газораспределительных установок и связанных с ним газораспределительных газопроводов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AlemGaz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обслуживает: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5874405"/>
              </p:ext>
            </p:extLst>
          </p:nvPr>
        </p:nvGraphicFramePr>
        <p:xfrm>
          <a:off x="476671" y="3419875"/>
          <a:ext cx="5976665" cy="2736303"/>
        </p:xfrm>
        <a:graphic>
          <a:graphicData uri="http://schemas.openxmlformats.org/drawingml/2006/table">
            <a:tbl>
              <a:tblPr/>
              <a:tblGrid>
                <a:gridCol w="2132003"/>
                <a:gridCol w="752473"/>
                <a:gridCol w="928833"/>
                <a:gridCol w="1081678"/>
                <a:gridCol w="1081678"/>
              </a:tblGrid>
              <a:tr h="491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Адрес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Кол-во </a:t>
                      </a:r>
                      <a:endParaRPr lang="ru-RU" sz="14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ГРУ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      Газопроводы, пм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наземный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подземный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Ленинский район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36 346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17 295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19 051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Советский район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28 633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12 188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16 445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Октябрьский район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14 592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7 260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7 332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Кировский район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Железнодорожный р-н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7 137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1 771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5 366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Всего по Караганде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87 462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39 038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48 424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6672" y="203896"/>
            <a:ext cx="6038469" cy="39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Характеристика компании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0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000125"/>
            <a:ext cx="6500813" cy="889000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Организационно-производственная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ТОО «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147" name="Picture 4" descr="D:\foto\ready\logo_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Прямая соединительная линия 5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1928813" y="2000250"/>
            <a:ext cx="28575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3446" y="3143240"/>
            <a:ext cx="2071702" cy="71438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Техническая База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357430" y="3143240"/>
            <a:ext cx="2071702" cy="71438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ГРУ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Действующих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27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042" y="3143240"/>
            <a:ext cx="1643074" cy="71438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ЦАДС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357430" y="407193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57430" y="478631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57430" y="550069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357430" y="621507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Железнодорожный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357430" y="692945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0042" y="4071934"/>
            <a:ext cx="1643074" cy="785818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Караганда 104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643446" y="4071934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Газонаполнительная станция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643446" y="5072066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 наполнения баллонов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643446" y="6072198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Насосно-компрессорное и сливное отделения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643446" y="7072330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Котельно-механический цех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643446" y="8072462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Железнодорожный тупик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08" y="1554218"/>
            <a:ext cx="6374040" cy="78334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00042" y="5072066"/>
            <a:ext cx="1643074" cy="71438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Центральный офис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2" descr="D:\foto\ready\DSC_3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2482850"/>
            <a:ext cx="45196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D:\foto\ready\DSC_3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4786313"/>
            <a:ext cx="45196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260350" y="1357313"/>
            <a:ext cx="61928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7" descr="D:\foto\ready\DSC_2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7" y="3340100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D:\foto\ready\DSC_3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1" y="1054100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D:\foto\ready\DSC_3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6887" y="5626100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3" descr="D:\foto\ready\DSC_3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528" y="1054100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:\foto\ready\DSC_2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3347864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D:\foto\ready\DSC_3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5596730"/>
            <a:ext cx="4733925" cy="22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D:\foto\ready\DSC_3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1054100"/>
            <a:ext cx="4786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D:\foto\ready\DSC_3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5643563"/>
            <a:ext cx="48053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D:\foto\ready\r_DSC_4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25" y="3340100"/>
            <a:ext cx="48053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08768" y="2051720"/>
            <a:ext cx="62404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предприятия,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требует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больших затрат,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качественного и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бесперебойного оказания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жителям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Карагандинской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1898</Words>
  <Application>Microsoft Office PowerPoint</Application>
  <PresentationFormat>Экран (4:3)</PresentationFormat>
  <Paragraphs>987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Общая информация о субъекте естественной монополии</vt:lpstr>
      <vt:lpstr>ТОО «AlemGaz» зарегистрировано в качестве хозяйствующего субъекта 14 октября 2005 года и приступило к деятельности на рынке газоснабжения г. Караганды и области с января 2006 года.  Приказом ГУ «Управления по тарифам Карагандинской области» № 32-ОД от 15 февраля 2006 г. ТОО "AlemGaz" включено в местный раздел Государственного регистра субъектов естественных монополий Карагандинской области по виду деятельности - транспортировка газа по распределительным трубопроводам, эксплуатация газораспределительных установок и связанных с ним газораспределительных газопроводов. ТОО «AlemGaz» обслуживает:</vt:lpstr>
      <vt:lpstr>Организационно-производственная структура ТОО «AlemGaz»</vt:lpstr>
      <vt:lpstr>Слайд 5</vt:lpstr>
      <vt:lpstr>Слайд 6</vt:lpstr>
      <vt:lpstr>Слайд 7</vt:lpstr>
      <vt:lpstr>Слайд 8</vt:lpstr>
      <vt:lpstr>Слайд 9</vt:lpstr>
      <vt:lpstr>Технологическая схема движения газа  от поставщика до потребителя </vt:lpstr>
      <vt:lpstr>Информация об исполнении утвержденной инвестиционной и ремонтной программы</vt:lpstr>
      <vt:lpstr>ИНВЕСТИЦИОННАЯ ПРОГРАММА</vt:lpstr>
      <vt:lpstr>Отчет об исполнении инвестиционной программы  за 2024 год</vt:lpstr>
      <vt:lpstr>Исполнение ремонтной программы</vt:lpstr>
      <vt:lpstr>Информация о постатейном исполнении утвержденной тарифной сметы</vt:lpstr>
      <vt:lpstr>Слайд 16</vt:lpstr>
      <vt:lpstr>Постатейное исполнение затрат тарифной сметы, тыс.тенге.</vt:lpstr>
      <vt:lpstr>Составляющая статей затрат ТС за 2024 год  в общем объеме затрат</vt:lpstr>
      <vt:lpstr>Численность персонала за 2024год, чел.</vt:lpstr>
      <vt:lpstr>Слайд 20</vt:lpstr>
      <vt:lpstr>Информация об объемах предоставленных регулируемых услуг</vt:lpstr>
      <vt:lpstr>Слайд 22</vt:lpstr>
      <vt:lpstr>Планы на 2025 год</vt:lpstr>
      <vt:lpstr>Слайд 24</vt:lpstr>
    </vt:vector>
  </TitlesOfParts>
  <Company>ALEMGAZ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pc-11</dc:creator>
  <cp:lastModifiedBy>8</cp:lastModifiedBy>
  <cp:revision>492</cp:revision>
  <cp:lastPrinted>2022-04-26T11:24:32Z</cp:lastPrinted>
  <dcterms:created xsi:type="dcterms:W3CDTF">2012-10-29T05:25:31Z</dcterms:created>
  <dcterms:modified xsi:type="dcterms:W3CDTF">2025-04-23T11:01:56Z</dcterms:modified>
</cp:coreProperties>
</file>